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6" r:id="rId5"/>
    <p:sldId id="259" r:id="rId6"/>
    <p:sldId id="268" r:id="rId7"/>
    <p:sldId id="269" r:id="rId8"/>
    <p:sldId id="270" r:id="rId9"/>
    <p:sldId id="271" r:id="rId10"/>
    <p:sldId id="272" r:id="rId11"/>
    <p:sldId id="274" r:id="rId12"/>
    <p:sldId id="260" r:id="rId13"/>
    <p:sldId id="261" r:id="rId14"/>
    <p:sldId id="257" r:id="rId15"/>
    <p:sldId id="262" r:id="rId16"/>
    <p:sldId id="263" r:id="rId17"/>
    <p:sldId id="275" r:id="rId18"/>
    <p:sldId id="276" r:id="rId19"/>
    <p:sldId id="264" r:id="rId20"/>
    <p:sldId id="265" r:id="rId21"/>
    <p:sldId id="277" r:id="rId22"/>
    <p:sldId id="279" r:id="rId23"/>
    <p:sldId id="278" r:id="rId24"/>
    <p:sldId id="258" r:id="rId25"/>
    <p:sldId id="280" r:id="rId26"/>
    <p:sldId id="284" r:id="rId27"/>
    <p:sldId id="285" r:id="rId28"/>
    <p:sldId id="266" r:id="rId29"/>
    <p:sldId id="282" r:id="rId30"/>
    <p:sldId id="283" r:id="rId31"/>
    <p:sldId id="281" r:id="rId32"/>
    <p:sldId id="267" r:id="rId33"/>
    <p:sldId id="286" r:id="rId34"/>
    <p:sldId id="287" r:id="rId35"/>
  </p:sldIdLst>
  <p:sldSz cx="20116800" cy="10972800"/>
  <p:notesSz cx="9144000" cy="6858000"/>
  <p:defaultText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varScale="1">
        <p:scale>
          <a:sx n="43" d="100"/>
          <a:sy n="43" d="100"/>
        </p:scale>
        <p:origin x="-690" y="-120"/>
      </p:cViewPr>
      <p:guideLst>
        <p:guide orient="horz" pos="3456"/>
        <p:guide pos="63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3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6633457-E190-4FA9-8C88-82145DF351AD}" type="datetimeFigureOut">
              <a:rPr lang="en-US" smtClean="0"/>
              <a:t>5/4/2021</a:t>
            </a:fld>
            <a:endParaRPr lang="en-US"/>
          </a:p>
        </p:txBody>
      </p:sp>
      <p:sp>
        <p:nvSpPr>
          <p:cNvPr id="4" name="Slide Image Placeholder 3"/>
          <p:cNvSpPr>
            <a:spLocks noGrp="1" noRot="1" noChangeAspect="1"/>
          </p:cNvSpPr>
          <p:nvPr>
            <p:ph type="sldImg" idx="2"/>
          </p:nvPr>
        </p:nvSpPr>
        <p:spPr>
          <a:xfrm>
            <a:off x="2214563" y="514350"/>
            <a:ext cx="47148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ED5939-A1CF-4C3A-B4AA-AB2975926E17}" type="slidenum">
              <a:rPr lang="en-US" smtClean="0"/>
              <a:t>‹#›</a:t>
            </a:fld>
            <a:endParaRPr lang="en-US"/>
          </a:p>
        </p:txBody>
      </p:sp>
    </p:spTree>
    <p:extLst>
      <p:ext uri="{BB962C8B-B14F-4D97-AF65-F5344CB8AC3E}">
        <p14:creationId xmlns:p14="http://schemas.microsoft.com/office/powerpoint/2010/main" val="1277341467"/>
      </p:ext>
    </p:extLst>
  </p:cSld>
  <p:clrMap bg1="lt1" tx1="dk1" bg2="lt2" tx2="dk2" accent1="accent1" accent2="accent2" accent3="accent3" accent4="accent4" accent5="accent5" accent6="accent6" hlink="hlink" folHlink="folHlink"/>
  <p:notesStyle>
    <a:lvl1pPr marL="0" algn="l" defTabSz="972447" rtl="0" eaLnBrk="1" latinLnBrk="0" hangingPunct="1">
      <a:defRPr sz="1300" kern="1200">
        <a:solidFill>
          <a:schemeClr val="tx1"/>
        </a:solidFill>
        <a:latin typeface="+mn-lt"/>
        <a:ea typeface="+mn-ea"/>
        <a:cs typeface="+mn-cs"/>
      </a:defRPr>
    </a:lvl1pPr>
    <a:lvl2pPr marL="486223" algn="l" defTabSz="972447" rtl="0" eaLnBrk="1" latinLnBrk="0" hangingPunct="1">
      <a:defRPr sz="1300" kern="1200">
        <a:solidFill>
          <a:schemeClr val="tx1"/>
        </a:solidFill>
        <a:latin typeface="+mn-lt"/>
        <a:ea typeface="+mn-ea"/>
        <a:cs typeface="+mn-cs"/>
      </a:defRPr>
    </a:lvl2pPr>
    <a:lvl3pPr marL="972447" algn="l" defTabSz="972447" rtl="0" eaLnBrk="1" latinLnBrk="0" hangingPunct="1">
      <a:defRPr sz="1300" kern="1200">
        <a:solidFill>
          <a:schemeClr val="tx1"/>
        </a:solidFill>
        <a:latin typeface="+mn-lt"/>
        <a:ea typeface="+mn-ea"/>
        <a:cs typeface="+mn-cs"/>
      </a:defRPr>
    </a:lvl3pPr>
    <a:lvl4pPr marL="1458670" algn="l" defTabSz="972447" rtl="0" eaLnBrk="1" latinLnBrk="0" hangingPunct="1">
      <a:defRPr sz="1300" kern="1200">
        <a:solidFill>
          <a:schemeClr val="tx1"/>
        </a:solidFill>
        <a:latin typeface="+mn-lt"/>
        <a:ea typeface="+mn-ea"/>
        <a:cs typeface="+mn-cs"/>
      </a:defRPr>
    </a:lvl4pPr>
    <a:lvl5pPr marL="1944894" algn="l" defTabSz="972447" rtl="0" eaLnBrk="1" latinLnBrk="0" hangingPunct="1">
      <a:defRPr sz="1300" kern="1200">
        <a:solidFill>
          <a:schemeClr val="tx1"/>
        </a:solidFill>
        <a:latin typeface="+mn-lt"/>
        <a:ea typeface="+mn-ea"/>
        <a:cs typeface="+mn-cs"/>
      </a:defRPr>
    </a:lvl5pPr>
    <a:lvl6pPr marL="2431117" algn="l" defTabSz="972447" rtl="0" eaLnBrk="1" latinLnBrk="0" hangingPunct="1">
      <a:defRPr sz="1300" kern="1200">
        <a:solidFill>
          <a:schemeClr val="tx1"/>
        </a:solidFill>
        <a:latin typeface="+mn-lt"/>
        <a:ea typeface="+mn-ea"/>
        <a:cs typeface="+mn-cs"/>
      </a:defRPr>
    </a:lvl6pPr>
    <a:lvl7pPr marL="2917341" algn="l" defTabSz="972447" rtl="0" eaLnBrk="1" latinLnBrk="0" hangingPunct="1">
      <a:defRPr sz="1300" kern="1200">
        <a:solidFill>
          <a:schemeClr val="tx1"/>
        </a:solidFill>
        <a:latin typeface="+mn-lt"/>
        <a:ea typeface="+mn-ea"/>
        <a:cs typeface="+mn-cs"/>
      </a:defRPr>
    </a:lvl7pPr>
    <a:lvl8pPr marL="3403564" algn="l" defTabSz="972447" rtl="0" eaLnBrk="1" latinLnBrk="0" hangingPunct="1">
      <a:defRPr sz="1300" kern="1200">
        <a:solidFill>
          <a:schemeClr val="tx1"/>
        </a:solidFill>
        <a:latin typeface="+mn-lt"/>
        <a:ea typeface="+mn-ea"/>
        <a:cs typeface="+mn-cs"/>
      </a:defRPr>
    </a:lvl8pPr>
    <a:lvl9pPr marL="3889788" algn="l" defTabSz="97244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10</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13</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14</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15</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16</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17</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18</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19</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20</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23</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24</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25</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26</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27</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28</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29</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30</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4</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5</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6</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7</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8</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9</a:t>
            </a:fld>
            <a:endParaRPr lang="en-US"/>
          </a:p>
        </p:txBody>
      </p:sp>
    </p:spTree>
    <p:extLst>
      <p:ext uri="{BB962C8B-B14F-4D97-AF65-F5344CB8AC3E}">
        <p14:creationId xmlns:p14="http://schemas.microsoft.com/office/powerpoint/2010/main" val="336450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3408684"/>
            <a:ext cx="17099280" cy="2352040"/>
          </a:xfrm>
        </p:spPr>
        <p:txBody>
          <a:bodyPr/>
          <a:lstStyle/>
          <a:p>
            <a:r>
              <a:rPr lang="en-US" smtClean="0"/>
              <a:t>Click to edit Master title style</a:t>
            </a:r>
            <a:endParaRPr lang="en-US"/>
          </a:p>
        </p:txBody>
      </p:sp>
      <p:sp>
        <p:nvSpPr>
          <p:cNvPr id="3" name="Subtitle 2"/>
          <p:cNvSpPr>
            <a:spLocks noGrp="1"/>
          </p:cNvSpPr>
          <p:nvPr>
            <p:ph type="subTitle" idx="1"/>
          </p:nvPr>
        </p:nvSpPr>
        <p:spPr>
          <a:xfrm>
            <a:off x="3017521" y="6217920"/>
            <a:ext cx="14081760" cy="2804160"/>
          </a:xfrm>
        </p:spPr>
        <p:txBody>
          <a:bodyPr/>
          <a:lstStyle>
            <a:lvl1pPr marL="0" indent="0" algn="ctr">
              <a:buNone/>
              <a:defRPr>
                <a:solidFill>
                  <a:schemeClr val="tx1">
                    <a:tint val="75000"/>
                  </a:schemeClr>
                </a:solidFill>
              </a:defRPr>
            </a:lvl1pPr>
            <a:lvl2pPr marL="486223" indent="0" algn="ctr">
              <a:buNone/>
              <a:defRPr>
                <a:solidFill>
                  <a:schemeClr val="tx1">
                    <a:tint val="75000"/>
                  </a:schemeClr>
                </a:solidFill>
              </a:defRPr>
            </a:lvl2pPr>
            <a:lvl3pPr marL="972447" indent="0" algn="ctr">
              <a:buNone/>
              <a:defRPr>
                <a:solidFill>
                  <a:schemeClr val="tx1">
                    <a:tint val="75000"/>
                  </a:schemeClr>
                </a:solidFill>
              </a:defRPr>
            </a:lvl3pPr>
            <a:lvl4pPr marL="1458670" indent="0" algn="ctr">
              <a:buNone/>
              <a:defRPr>
                <a:solidFill>
                  <a:schemeClr val="tx1">
                    <a:tint val="75000"/>
                  </a:schemeClr>
                </a:solidFill>
              </a:defRPr>
            </a:lvl4pPr>
            <a:lvl5pPr marL="1944894" indent="0" algn="ctr">
              <a:buNone/>
              <a:defRPr>
                <a:solidFill>
                  <a:schemeClr val="tx1">
                    <a:tint val="75000"/>
                  </a:schemeClr>
                </a:solidFill>
              </a:defRPr>
            </a:lvl5pPr>
            <a:lvl6pPr marL="2431117" indent="0" algn="ctr">
              <a:buNone/>
              <a:defRPr>
                <a:solidFill>
                  <a:schemeClr val="tx1">
                    <a:tint val="75000"/>
                  </a:schemeClr>
                </a:solidFill>
              </a:defRPr>
            </a:lvl6pPr>
            <a:lvl7pPr marL="2917341" indent="0" algn="ctr">
              <a:buNone/>
              <a:defRPr>
                <a:solidFill>
                  <a:schemeClr val="tx1">
                    <a:tint val="75000"/>
                  </a:schemeClr>
                </a:solidFill>
              </a:defRPr>
            </a:lvl7pPr>
            <a:lvl8pPr marL="3403564" indent="0" algn="ctr">
              <a:buNone/>
              <a:defRPr>
                <a:solidFill>
                  <a:schemeClr val="tx1">
                    <a:tint val="75000"/>
                  </a:schemeClr>
                </a:solidFill>
              </a:defRPr>
            </a:lvl8pPr>
            <a:lvl9pPr marL="38897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
        <p:nvSpPr>
          <p:cNvPr id="7" name="Title 1"/>
          <p:cNvSpPr txBox="1">
            <a:spLocks/>
          </p:cNvSpPr>
          <p:nvPr userDrawn="1"/>
        </p:nvSpPr>
        <p:spPr>
          <a:xfrm>
            <a:off x="990600" y="228600"/>
            <a:ext cx="18135600" cy="1066800"/>
          </a:xfrm>
          <a:prstGeom prst="rect">
            <a:avLst/>
          </a:prstGeom>
          <a:ln>
            <a:noFill/>
          </a:ln>
        </p:spPr>
        <p:txBody>
          <a:bodyPr vert="horz" lIns="97244" tIns="48622" rIns="97244" bIns="48622" rtlCol="0" anchor="ctr">
            <a:normAutofit/>
          </a:bodyPr>
          <a:lstStyle>
            <a:lvl1pPr algn="ctr" defTabSz="972447" rtl="0" eaLnBrk="1" latinLnBrk="0" hangingPunct="1">
              <a:spcBef>
                <a:spcPct val="0"/>
              </a:spcBef>
              <a:buNone/>
              <a:defRPr sz="4700" kern="1200">
                <a:solidFill>
                  <a:schemeClr val="tx1"/>
                </a:solidFill>
                <a:latin typeface="+mj-lt"/>
                <a:ea typeface="+mj-ea"/>
                <a:cs typeface="+mj-cs"/>
              </a:defRPr>
            </a:lvl1pPr>
          </a:lstStyle>
          <a:p>
            <a:pPr algn="r"/>
            <a:r>
              <a:rPr lang="mn-MN" sz="4400" dirty="0" smtClean="0">
                <a:solidFill>
                  <a:schemeClr val="accent1"/>
                </a:solidFill>
                <a:latin typeface="Tahoma" panose="020B0604030504040204" pitchFamily="34" charset="0"/>
              </a:rPr>
              <a:t>Өгөгдлийн сангийн програмчлал – Семинар</a:t>
            </a:r>
            <a:r>
              <a:rPr lang="en-US" sz="4400" dirty="0" smtClean="0">
                <a:solidFill>
                  <a:schemeClr val="accent1"/>
                </a:solidFill>
                <a:latin typeface="Tahoma" panose="020B0604030504040204" pitchFamily="34" charset="0"/>
              </a:rPr>
              <a:t> 13</a:t>
            </a:r>
          </a:p>
        </p:txBody>
      </p:sp>
    </p:spTree>
    <p:extLst>
      <p:ext uri="{BB962C8B-B14F-4D97-AF65-F5344CB8AC3E}">
        <p14:creationId xmlns:p14="http://schemas.microsoft.com/office/powerpoint/2010/main" val="1215645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39678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800074" y="439424"/>
            <a:ext cx="4903471" cy="936244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89665" y="439424"/>
            <a:ext cx="14375131" cy="9362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27279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4847834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9" y="7051047"/>
            <a:ext cx="17099280" cy="2179320"/>
          </a:xfrm>
        </p:spPr>
        <p:txBody>
          <a:bodyPr anchor="t"/>
          <a:lstStyle>
            <a:lvl1pPr algn="l">
              <a:defRPr sz="4300" b="1" cap="all"/>
            </a:lvl1pPr>
          </a:lstStyle>
          <a:p>
            <a:r>
              <a:rPr lang="en-US" smtClean="0"/>
              <a:t>Click to edit Master title style</a:t>
            </a:r>
            <a:endParaRPr lang="en-US"/>
          </a:p>
        </p:txBody>
      </p:sp>
      <p:sp>
        <p:nvSpPr>
          <p:cNvPr id="3" name="Text Placeholder 2"/>
          <p:cNvSpPr>
            <a:spLocks noGrp="1"/>
          </p:cNvSpPr>
          <p:nvPr>
            <p:ph type="body" idx="1"/>
          </p:nvPr>
        </p:nvSpPr>
        <p:spPr>
          <a:xfrm>
            <a:off x="1589089" y="4650747"/>
            <a:ext cx="17099280" cy="2400299"/>
          </a:xfrm>
        </p:spPr>
        <p:txBody>
          <a:bodyPr anchor="b"/>
          <a:lstStyle>
            <a:lvl1pPr marL="0" indent="0">
              <a:buNone/>
              <a:defRPr sz="2100">
                <a:solidFill>
                  <a:schemeClr val="tx1">
                    <a:tint val="75000"/>
                  </a:schemeClr>
                </a:solidFill>
              </a:defRPr>
            </a:lvl1pPr>
            <a:lvl2pPr marL="486223" indent="0">
              <a:buNone/>
              <a:defRPr sz="1900">
                <a:solidFill>
                  <a:schemeClr val="tx1">
                    <a:tint val="75000"/>
                  </a:schemeClr>
                </a:solidFill>
              </a:defRPr>
            </a:lvl2pPr>
            <a:lvl3pPr marL="972447" indent="0">
              <a:buNone/>
              <a:defRPr sz="1700">
                <a:solidFill>
                  <a:schemeClr val="tx1">
                    <a:tint val="75000"/>
                  </a:schemeClr>
                </a:solidFill>
              </a:defRPr>
            </a:lvl3pPr>
            <a:lvl4pPr marL="1458670" indent="0">
              <a:buNone/>
              <a:defRPr sz="1500">
                <a:solidFill>
                  <a:schemeClr val="tx1">
                    <a:tint val="75000"/>
                  </a:schemeClr>
                </a:solidFill>
              </a:defRPr>
            </a:lvl4pPr>
            <a:lvl5pPr marL="1944894" indent="0">
              <a:buNone/>
              <a:defRPr sz="1500">
                <a:solidFill>
                  <a:schemeClr val="tx1">
                    <a:tint val="75000"/>
                  </a:schemeClr>
                </a:solidFill>
              </a:defRPr>
            </a:lvl5pPr>
            <a:lvl6pPr marL="2431117" indent="0">
              <a:buNone/>
              <a:defRPr sz="1500">
                <a:solidFill>
                  <a:schemeClr val="tx1">
                    <a:tint val="75000"/>
                  </a:schemeClr>
                </a:solidFill>
              </a:defRPr>
            </a:lvl6pPr>
            <a:lvl7pPr marL="2917341" indent="0">
              <a:buNone/>
              <a:defRPr sz="1500">
                <a:solidFill>
                  <a:schemeClr val="tx1">
                    <a:tint val="75000"/>
                  </a:schemeClr>
                </a:solidFill>
              </a:defRPr>
            </a:lvl7pPr>
            <a:lvl8pPr marL="3403564" indent="0">
              <a:buNone/>
              <a:defRPr sz="1500">
                <a:solidFill>
                  <a:schemeClr val="tx1">
                    <a:tint val="75000"/>
                  </a:schemeClr>
                </a:solidFill>
              </a:defRPr>
            </a:lvl8pPr>
            <a:lvl9pPr marL="388978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071F4-70CA-4293-BC45-4B7BC605D6B2}"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8532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9661"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64245"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6071F4-70CA-4293-BC45-4B7BC605D6B2}"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11360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1" y="439420"/>
            <a:ext cx="18105120" cy="1828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05842" y="2456181"/>
            <a:ext cx="8888412"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1005842" y="3479802"/>
            <a:ext cx="8888412"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0219058" y="2456181"/>
            <a:ext cx="8891906"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10219058" y="3479802"/>
            <a:ext cx="8891906"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6071F4-70CA-4293-BC45-4B7BC605D6B2}"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81306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6071F4-70CA-4293-BC45-4B7BC605D6B2}"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5623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071F4-70CA-4293-BC45-4B7BC605D6B2}"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97666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5" y="436880"/>
            <a:ext cx="6618289" cy="1859280"/>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7865114" y="436889"/>
            <a:ext cx="11245850" cy="9364981"/>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5845" y="2296169"/>
            <a:ext cx="6618289" cy="7505701"/>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4907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2" y="7680965"/>
            <a:ext cx="12070080" cy="90678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3943032" y="980440"/>
            <a:ext cx="12070080" cy="6583680"/>
          </a:xfrm>
        </p:spPr>
        <p:txBody>
          <a:bodyPr/>
          <a:lstStyle>
            <a:lvl1pPr marL="0" indent="0">
              <a:buNone/>
              <a:defRPr sz="3400"/>
            </a:lvl1pPr>
            <a:lvl2pPr marL="486223" indent="0">
              <a:buNone/>
              <a:defRPr sz="3000"/>
            </a:lvl2pPr>
            <a:lvl3pPr marL="972447" indent="0">
              <a:buNone/>
              <a:defRPr sz="2600"/>
            </a:lvl3pPr>
            <a:lvl4pPr marL="1458670" indent="0">
              <a:buNone/>
              <a:defRPr sz="2100"/>
            </a:lvl4pPr>
            <a:lvl5pPr marL="1944894" indent="0">
              <a:buNone/>
              <a:defRPr sz="2100"/>
            </a:lvl5pPr>
            <a:lvl6pPr marL="2431117" indent="0">
              <a:buNone/>
              <a:defRPr sz="2100"/>
            </a:lvl6pPr>
            <a:lvl7pPr marL="2917341" indent="0">
              <a:buNone/>
              <a:defRPr sz="2100"/>
            </a:lvl7pPr>
            <a:lvl8pPr marL="3403564" indent="0">
              <a:buNone/>
              <a:defRPr sz="2100"/>
            </a:lvl8pPr>
            <a:lvl9pPr marL="3889788" indent="0">
              <a:buNone/>
              <a:defRPr sz="2100"/>
            </a:lvl9pPr>
          </a:lstStyle>
          <a:p>
            <a:endParaRPr lang="en-US"/>
          </a:p>
        </p:txBody>
      </p:sp>
      <p:sp>
        <p:nvSpPr>
          <p:cNvPr id="4" name="Text Placeholder 3"/>
          <p:cNvSpPr>
            <a:spLocks noGrp="1"/>
          </p:cNvSpPr>
          <p:nvPr>
            <p:ph type="body" sz="half" idx="2"/>
          </p:nvPr>
        </p:nvSpPr>
        <p:spPr>
          <a:xfrm>
            <a:off x="3943032" y="8587747"/>
            <a:ext cx="12070080" cy="1287779"/>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68654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1" y="439420"/>
            <a:ext cx="18105120" cy="1828800"/>
          </a:xfrm>
          <a:prstGeom prst="rect">
            <a:avLst/>
          </a:prstGeom>
        </p:spPr>
        <p:txBody>
          <a:bodyPr vert="horz" lIns="97244" tIns="48622" rIns="97244" bIns="4862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1" y="2560329"/>
            <a:ext cx="18105120" cy="7241541"/>
          </a:xfrm>
          <a:prstGeom prst="rect">
            <a:avLst/>
          </a:prstGeom>
        </p:spPr>
        <p:txBody>
          <a:bodyPr vert="horz" lIns="97244" tIns="48622" rIns="97244" bIns="486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10170162"/>
            <a:ext cx="4693920" cy="584200"/>
          </a:xfrm>
          <a:prstGeom prst="rect">
            <a:avLst/>
          </a:prstGeom>
        </p:spPr>
        <p:txBody>
          <a:bodyPr vert="horz" lIns="97244" tIns="48622" rIns="97244" bIns="48622" rtlCol="0" anchor="ctr"/>
          <a:lstStyle>
            <a:lvl1pPr algn="l">
              <a:defRPr sz="1300">
                <a:solidFill>
                  <a:schemeClr val="tx1">
                    <a:tint val="75000"/>
                  </a:schemeClr>
                </a:solidFill>
              </a:defRPr>
            </a:lvl1pPr>
          </a:lstStyle>
          <a:p>
            <a:fld id="{F76071F4-70CA-4293-BC45-4B7BC605D6B2}" type="datetimeFigureOut">
              <a:rPr lang="en-US" smtClean="0"/>
              <a:t>5/4/2021</a:t>
            </a:fld>
            <a:endParaRPr lang="en-US"/>
          </a:p>
        </p:txBody>
      </p:sp>
      <p:sp>
        <p:nvSpPr>
          <p:cNvPr id="5" name="Footer Placeholder 4"/>
          <p:cNvSpPr>
            <a:spLocks noGrp="1"/>
          </p:cNvSpPr>
          <p:nvPr>
            <p:ph type="ftr" sz="quarter" idx="3"/>
          </p:nvPr>
        </p:nvSpPr>
        <p:spPr>
          <a:xfrm>
            <a:off x="6873241" y="10170162"/>
            <a:ext cx="6370320" cy="584200"/>
          </a:xfrm>
          <a:prstGeom prst="rect">
            <a:avLst/>
          </a:prstGeom>
        </p:spPr>
        <p:txBody>
          <a:bodyPr vert="horz" lIns="97244" tIns="48622" rIns="97244" bIns="48622"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417040" y="10170162"/>
            <a:ext cx="4693920" cy="584200"/>
          </a:xfrm>
          <a:prstGeom prst="rect">
            <a:avLst/>
          </a:prstGeom>
        </p:spPr>
        <p:txBody>
          <a:bodyPr vert="horz" lIns="97244" tIns="48622" rIns="97244" bIns="48622" rtlCol="0" anchor="ctr"/>
          <a:lstStyle>
            <a:lvl1pPr algn="r">
              <a:defRPr sz="1300">
                <a:solidFill>
                  <a:schemeClr val="tx1">
                    <a:tint val="75000"/>
                  </a:schemeClr>
                </a:solidFill>
              </a:defRPr>
            </a:lvl1pPr>
          </a:lstStyle>
          <a:p>
            <a:fld id="{C16C187A-D92F-439E-88E1-17D6A9C2D014}" type="slidenum">
              <a:rPr lang="en-US" smtClean="0"/>
              <a:t>‹#›</a:t>
            </a:fld>
            <a:endParaRPr lang="en-US"/>
          </a:p>
        </p:txBody>
      </p:sp>
      <p:cxnSp>
        <p:nvCxnSpPr>
          <p:cNvPr id="7" name="Straight Connector 6"/>
          <p:cNvCxnSpPr/>
          <p:nvPr userDrawn="1"/>
        </p:nvCxnSpPr>
        <p:spPr>
          <a:xfrm>
            <a:off x="1005841" y="1353820"/>
            <a:ext cx="18105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85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72447" rtl="0" eaLnBrk="1" latinLnBrk="0" hangingPunct="1">
        <a:spcBef>
          <a:spcPct val="0"/>
        </a:spcBef>
        <a:buNone/>
        <a:defRPr sz="4700" kern="1200">
          <a:solidFill>
            <a:schemeClr val="tx1"/>
          </a:solidFill>
          <a:latin typeface="+mj-lt"/>
          <a:ea typeface="+mj-ea"/>
          <a:cs typeface="+mj-cs"/>
        </a:defRPr>
      </a:lvl1pPr>
    </p:titleStyle>
    <p:bodyStyle>
      <a:lvl1pPr marL="364668" indent="-364668" algn="l" defTabSz="972447"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90113" indent="-303890" algn="l" defTabSz="972447"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559" indent="-243112" algn="l" defTabSz="972447"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78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8005"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422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6045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6676"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289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32.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7.png"/><Relationship Id="rId5" Type="http://schemas.openxmlformats.org/officeDocument/2006/relationships/image" Target="../media/image3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microsoft.com/office/2007/relationships/media" Target="../media/media25.wav"/><Relationship Id="rId1" Type="http://schemas.openxmlformats.org/officeDocument/2006/relationships/audio" Target="NULL" TargetMode="Externa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wav"/><Relationship Id="rId1" Type="http://schemas.microsoft.com/office/2007/relationships/media" Target="../media/media26.wav"/><Relationship Id="rId6" Type="http://schemas.openxmlformats.org/officeDocument/2006/relationships/image" Target="../media/image7.png"/><Relationship Id="rId5" Type="http://schemas.openxmlformats.org/officeDocument/2006/relationships/image" Target="../media/image3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7.png"/><Relationship Id="rId5" Type="http://schemas.openxmlformats.org/officeDocument/2006/relationships/image" Target="../media/image3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8.wav"/><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9.wav"/><Relationship Id="rId1" Type="http://schemas.microsoft.com/office/2007/relationships/media" Target="../media/media29.wav"/><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0.wav"/><Relationship Id="rId1" Type="http://schemas.microsoft.com/office/2007/relationships/media" Target="../media/media30.wav"/><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31.wav"/><Relationship Id="rId1" Type="http://schemas.microsoft.com/office/2007/relationships/media" Target="../media/media31.wav"/><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463855"/>
          </a:xfrm>
          <a:prstGeom prst="rect">
            <a:avLst/>
          </a:prstGeom>
          <a:noFill/>
          <a:ln w="15875">
            <a:solidFill>
              <a:schemeClr val="tx1"/>
            </a:solidFill>
          </a:ln>
        </p:spPr>
        <p:txBody>
          <a:bodyPr wrap="square" rtlCol="0">
            <a:spAutoFit/>
          </a:bodyPr>
          <a:lstStyle/>
          <a:p>
            <a:pPr algn="just"/>
            <a:r>
              <a:rPr lang="en-US" sz="3200" b="1" dirty="0" smtClean="0">
                <a:latin typeface="Tahoma" panose="020B0604030504040204" pitchFamily="34" charset="0"/>
                <a:ea typeface="Tahoma" panose="020B0604030504040204" pitchFamily="34" charset="0"/>
                <a:cs typeface="Tahoma" panose="020B0604030504040204" pitchFamily="34" charset="0"/>
              </a:rPr>
              <a:t>[</a:t>
            </a:r>
            <a:r>
              <a:rPr lang="mn-MN" sz="3200" b="1" dirty="0" smtClean="0">
                <a:latin typeface="Tahoma" panose="020B0604030504040204" pitchFamily="34" charset="0"/>
                <a:ea typeface="Tahoma" panose="020B0604030504040204" pitchFamily="34" charset="0"/>
                <a:cs typeface="Tahoma" panose="020B0604030504040204" pitchFamily="34" charset="0"/>
              </a:rPr>
              <a:t>1</a:t>
            </a:r>
            <a:r>
              <a:rPr lang="en-US" sz="3200" b="1" dirty="0" smtClean="0">
                <a:latin typeface="Tahoma" panose="020B0604030504040204" pitchFamily="34" charset="0"/>
                <a:ea typeface="Tahoma" panose="020B0604030504040204" pitchFamily="34" charset="0"/>
                <a:cs typeface="Tahoma" panose="020B0604030504040204" pitchFamily="34" charset="0"/>
              </a:rPr>
              <a:t>]</a:t>
            </a:r>
            <a:r>
              <a:rPr lang="mn-MN" sz="3200" b="1" dirty="0" smtClean="0">
                <a:latin typeface="Tahoma" panose="020B0604030504040204" pitchFamily="34" charset="0"/>
                <a:ea typeface="Tahoma" panose="020B0604030504040204" pitchFamily="34" charset="0"/>
                <a:cs typeface="Tahoma" panose="020B0604030504040204" pitchFamily="34" charset="0"/>
              </a:rPr>
              <a:t>. </a:t>
            </a:r>
            <a:r>
              <a:rPr lang="mn-MN" sz="3200" dirty="0" smtClean="0">
                <a:latin typeface="Tahoma" panose="020B0604030504040204" pitchFamily="34" charset="0"/>
                <a:ea typeface="Tahoma" panose="020B0604030504040204" pitchFamily="34" charset="0"/>
                <a:cs typeface="Tahoma" panose="020B0604030504040204" pitchFamily="34" charset="0"/>
              </a:rPr>
              <a:t>ӨС-н </a:t>
            </a:r>
            <a:r>
              <a:rPr lang="mn-MN" sz="3200" dirty="0">
                <a:latin typeface="Tahoma" panose="020B0604030504040204" pitchFamily="34" charset="0"/>
                <a:ea typeface="Tahoma" panose="020B0604030504040204" pitchFamily="34" charset="0"/>
                <a:cs typeface="Tahoma" panose="020B0604030504040204" pitchFamily="34" charset="0"/>
              </a:rPr>
              <a:t>Шаардлага</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1. ӨС-н нэр </a:t>
            </a:r>
            <a:r>
              <a:rPr lang="en-US" sz="3200" dirty="0" smtClean="0">
                <a:latin typeface="Tahoma" panose="020B0604030504040204" pitchFamily="34" charset="0"/>
                <a:ea typeface="Tahoma" panose="020B0604030504040204" pitchFamily="34" charset="0"/>
                <a:cs typeface="Tahoma" panose="020B0604030504040204" pitchFamily="34" charset="0"/>
              </a:rPr>
              <a:t>MR_Marketing</a:t>
            </a:r>
            <a:endParaRPr lang="en-US" sz="3200" dirty="0">
              <a:latin typeface="Tahoma" panose="020B0604030504040204" pitchFamily="34" charset="0"/>
              <a:ea typeface="Tahoma" panose="020B0604030504040204" pitchFamily="34" charset="0"/>
              <a:cs typeface="Tahoma" panose="020B0604030504040204" pitchFamily="34" charset="0"/>
            </a:endParaRPr>
          </a:p>
          <a:p>
            <a:pPr algn="just"/>
            <a:r>
              <a:rPr lang="en-US" sz="3200" dirty="0">
                <a:latin typeface="Tahoma" panose="020B0604030504040204" pitchFamily="34" charset="0"/>
                <a:ea typeface="Tahoma" panose="020B0604030504040204" pitchFamily="34" charset="0"/>
                <a:cs typeface="Tahoma" panose="020B0604030504040204" pitchFamily="34" charset="0"/>
              </a:rPr>
              <a:t>2. </a:t>
            </a:r>
            <a:r>
              <a:rPr lang="mn-MN" sz="3200" dirty="0">
                <a:latin typeface="Tahoma" panose="020B0604030504040204" pitchFamily="34" charset="0"/>
                <a:ea typeface="Tahoma" panose="020B0604030504040204" pitchFamily="34" charset="0"/>
                <a:cs typeface="Tahoma" panose="020B0604030504040204" pitchFamily="34" charset="0"/>
              </a:rPr>
              <a:t>ӨС 3 файлтай байх: </a:t>
            </a:r>
            <a:r>
              <a:rPr lang="en-US" sz="3200" dirty="0">
                <a:latin typeface="Tahoma" panose="020B0604030504040204" pitchFamily="34" charset="0"/>
                <a:ea typeface="Tahoma" panose="020B0604030504040204" pitchFamily="34" charset="0"/>
                <a:cs typeface="Tahoma" panose="020B0604030504040204" pitchFamily="34" charset="0"/>
              </a:rPr>
              <a:t>MR_Marketing_Data1, MR_Marketing_Data2, MR_Marketing_Data3 </a:t>
            </a:r>
            <a:r>
              <a:rPr lang="mn-MN" sz="3200" dirty="0">
                <a:latin typeface="Tahoma" panose="020B0604030504040204" pitchFamily="34" charset="0"/>
                <a:ea typeface="Tahoma" panose="020B0604030504040204" pitchFamily="34" charset="0"/>
                <a:cs typeface="Tahoma" panose="020B0604030504040204" pitchFamily="34" charset="0"/>
              </a:rPr>
              <a:t>нэртэй байна, мөн </a:t>
            </a:r>
            <a:r>
              <a:rPr lang="en-US" sz="3200" dirty="0">
                <a:latin typeface="Tahoma" panose="020B0604030504040204" pitchFamily="34" charset="0"/>
                <a:ea typeface="Tahoma" panose="020B0604030504040204" pitchFamily="34" charset="0"/>
                <a:cs typeface="Tahoma" panose="020B0604030504040204" pitchFamily="34" charset="0"/>
              </a:rPr>
              <a:t>MR_Marketing_log </a:t>
            </a:r>
            <a:r>
              <a:rPr lang="mn-MN" sz="3200" dirty="0">
                <a:latin typeface="Tahoma" panose="020B0604030504040204" pitchFamily="34" charset="0"/>
                <a:ea typeface="Tahoma" panose="020B0604030504040204" pitchFamily="34" charset="0"/>
                <a:cs typeface="Tahoma" panose="020B0604030504040204" pitchFamily="34" charset="0"/>
              </a:rPr>
              <a:t>нэр нэг лог файл байна</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3. </a:t>
            </a:r>
            <a:r>
              <a:rPr lang="en-US" sz="3200" dirty="0">
                <a:latin typeface="Tahoma" panose="020B0604030504040204" pitchFamily="34" charset="0"/>
                <a:ea typeface="Tahoma" panose="020B0604030504040204" pitchFamily="34" charset="0"/>
                <a:cs typeface="Tahoma" panose="020B0604030504040204" pitchFamily="34" charset="0"/>
              </a:rPr>
              <a:t>MR_Marketing_Data1, MR_Marketing_Data2 </a:t>
            </a:r>
            <a:r>
              <a:rPr lang="mn-MN" sz="3200" dirty="0">
                <a:latin typeface="Tahoma" panose="020B0604030504040204" pitchFamily="34" charset="0"/>
                <a:ea typeface="Tahoma" panose="020B0604030504040204" pitchFamily="34" charset="0"/>
                <a:cs typeface="Tahoma" panose="020B0604030504040204" pitchFamily="34" charset="0"/>
              </a:rPr>
              <a:t>эхлэхдээ 10 </a:t>
            </a:r>
            <a:r>
              <a:rPr lang="en-US" sz="3200" dirty="0">
                <a:latin typeface="Tahoma" panose="020B0604030504040204" pitchFamily="34" charset="0"/>
                <a:ea typeface="Tahoma" panose="020B0604030504040204" pitchFamily="34" charset="0"/>
                <a:cs typeface="Tahoma" panose="020B0604030504040204" pitchFamily="34" charset="0"/>
              </a:rPr>
              <a:t>MB </a:t>
            </a:r>
            <a:r>
              <a:rPr lang="mn-MN" sz="3200" dirty="0">
                <a:latin typeface="Tahoma" panose="020B0604030504040204" pitchFamily="34" charset="0"/>
                <a:ea typeface="Tahoma" panose="020B0604030504040204" pitchFamily="34" charset="0"/>
                <a:cs typeface="Tahoma" panose="020B0604030504040204" pitchFamily="34" charset="0"/>
              </a:rPr>
              <a:t>хэмжээтэй байна. </a:t>
            </a:r>
            <a:r>
              <a:rPr lang="en-US" sz="3200" dirty="0">
                <a:latin typeface="Tahoma" panose="020B0604030504040204" pitchFamily="34" charset="0"/>
                <a:ea typeface="Tahoma" panose="020B0604030504040204" pitchFamily="34" charset="0"/>
                <a:cs typeface="Tahoma" panose="020B0604030504040204" pitchFamily="34" charset="0"/>
              </a:rPr>
              <a:t>MR_Marketing_Data3 </a:t>
            </a:r>
            <a:r>
              <a:rPr lang="mn-MN" sz="3200" dirty="0">
                <a:latin typeface="Tahoma" panose="020B0604030504040204" pitchFamily="34" charset="0"/>
                <a:ea typeface="Tahoma" panose="020B0604030504040204" pitchFamily="34" charset="0"/>
                <a:cs typeface="Tahoma" panose="020B0604030504040204" pitchFamily="34" charset="0"/>
              </a:rPr>
              <a:t>эхлэхдээ 25</a:t>
            </a:r>
            <a:r>
              <a:rPr lang="en-US" sz="3200" dirty="0">
                <a:latin typeface="Tahoma" panose="020B0604030504040204" pitchFamily="34" charset="0"/>
                <a:ea typeface="Tahoma" panose="020B0604030504040204" pitchFamily="34" charset="0"/>
                <a:cs typeface="Tahoma" panose="020B0604030504040204" pitchFamily="34" charset="0"/>
              </a:rPr>
              <a:t>MB, </a:t>
            </a:r>
            <a:r>
              <a:rPr lang="mn-MN" sz="3200" dirty="0">
                <a:latin typeface="Tahoma" panose="020B0604030504040204" pitchFamily="34" charset="0"/>
                <a:ea typeface="Tahoma" panose="020B0604030504040204" pitchFamily="34" charset="0"/>
                <a:cs typeface="Tahoma" panose="020B0604030504040204" pitchFamily="34" charset="0"/>
              </a:rPr>
              <a:t>лог файл эхлэхдээ 10</a:t>
            </a:r>
            <a:r>
              <a:rPr lang="en-US" sz="3200" dirty="0">
                <a:latin typeface="Tahoma" panose="020B0604030504040204" pitchFamily="34" charset="0"/>
                <a:ea typeface="Tahoma" panose="020B0604030504040204" pitchFamily="34" charset="0"/>
                <a:cs typeface="Tahoma" panose="020B0604030504040204" pitchFamily="34" charset="0"/>
              </a:rPr>
              <a:t>MB </a:t>
            </a:r>
            <a:r>
              <a:rPr lang="mn-MN" sz="3200" dirty="0">
                <a:latin typeface="Tahoma" panose="020B0604030504040204" pitchFamily="34" charset="0"/>
                <a:ea typeface="Tahoma" panose="020B0604030504040204" pitchFamily="34" charset="0"/>
                <a:cs typeface="Tahoma" panose="020B0604030504040204" pitchFamily="34" charset="0"/>
              </a:rPr>
              <a:t>байна</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4. Бүх файл автоматаар өсдөггүй (</a:t>
            </a:r>
            <a:r>
              <a:rPr lang="en-US" sz="3200" dirty="0">
                <a:latin typeface="Tahoma" panose="020B0604030504040204" pitchFamily="34" charset="0"/>
                <a:ea typeface="Tahoma" panose="020B0604030504040204" pitchFamily="34" charset="0"/>
                <a:cs typeface="Tahoma" panose="020B0604030504040204" pitchFamily="34" charset="0"/>
              </a:rPr>
              <a:t>auto-growing) </a:t>
            </a:r>
            <a:r>
              <a:rPr lang="mn-MN" sz="3200" dirty="0">
                <a:latin typeface="Tahoma" panose="020B0604030504040204" pitchFamily="34" charset="0"/>
                <a:ea typeface="Tahoma" panose="020B0604030504040204" pitchFamily="34" charset="0"/>
                <a:cs typeface="Tahoma" panose="020B0604030504040204" pitchFamily="34" charset="0"/>
              </a:rPr>
              <a:t>байна</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5. Уг ӨС 3-н файл групптэй байна: </a:t>
            </a:r>
            <a:r>
              <a:rPr lang="en-US" sz="3200" dirty="0">
                <a:latin typeface="Tahoma" panose="020B0604030504040204" pitchFamily="34" charset="0"/>
                <a:ea typeface="Tahoma" panose="020B0604030504040204" pitchFamily="34" charset="0"/>
                <a:cs typeface="Tahoma" panose="020B0604030504040204" pitchFamily="34" charset="0"/>
              </a:rPr>
              <a:t>the primary filegroup, </a:t>
            </a:r>
            <a:r>
              <a:rPr lang="mn-MN" sz="3200" dirty="0">
                <a:latin typeface="Tahoma" panose="020B0604030504040204" pitchFamily="34" charset="0"/>
                <a:ea typeface="Tahoma" panose="020B0604030504040204" pitchFamily="34" charset="0"/>
                <a:cs typeface="Tahoma" panose="020B0604030504040204" pitchFamily="34" charset="0"/>
              </a:rPr>
              <a:t>болон 2 үүсмэл файл групп: </a:t>
            </a:r>
            <a:r>
              <a:rPr lang="en-US" sz="3200" dirty="0">
                <a:latin typeface="Tahoma" panose="020B0604030504040204" pitchFamily="34" charset="0"/>
                <a:ea typeface="Tahoma" panose="020B0604030504040204" pitchFamily="34" charset="0"/>
                <a:cs typeface="Tahoma" panose="020B0604030504040204" pitchFamily="34" charset="0"/>
              </a:rPr>
              <a:t>FG2 </a:t>
            </a:r>
            <a:r>
              <a:rPr lang="mn-MN" sz="3200" dirty="0">
                <a:latin typeface="Tahoma" panose="020B0604030504040204" pitchFamily="34" charset="0"/>
                <a:ea typeface="Tahoma" panose="020B0604030504040204" pitchFamily="34" charset="0"/>
                <a:cs typeface="Tahoma" panose="020B0604030504040204" pitchFamily="34" charset="0"/>
              </a:rPr>
              <a:t>болон </a:t>
            </a:r>
            <a:r>
              <a:rPr lang="en-US" sz="3200" dirty="0">
                <a:latin typeface="Tahoma" panose="020B0604030504040204" pitchFamily="34" charset="0"/>
                <a:ea typeface="Tahoma" panose="020B0604030504040204" pitchFamily="34" charset="0"/>
                <a:cs typeface="Tahoma" panose="020B0604030504040204" pitchFamily="34" charset="0"/>
              </a:rPr>
              <a:t>FG3 </a:t>
            </a:r>
            <a:r>
              <a:rPr lang="mn-MN" sz="3200" dirty="0">
                <a:latin typeface="Tahoma" panose="020B0604030504040204" pitchFamily="34" charset="0"/>
                <a:ea typeface="Tahoma" panose="020B0604030504040204" pitchFamily="34" charset="0"/>
                <a:cs typeface="Tahoma" panose="020B0604030504040204" pitchFamily="34" charset="0"/>
              </a:rPr>
              <a:t>нэртэй байна</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6. Файл групп бүр нэг файлыг агуулна. </a:t>
            </a:r>
            <a:r>
              <a:rPr lang="en-US" sz="3200" dirty="0">
                <a:latin typeface="Tahoma" panose="020B0604030504040204" pitchFamily="34" charset="0"/>
                <a:ea typeface="Tahoma" panose="020B0604030504040204" pitchFamily="34" charset="0"/>
                <a:cs typeface="Tahoma" panose="020B0604030504040204" pitchFamily="34" charset="0"/>
              </a:rPr>
              <a:t>MR_Marketing_Data1 </a:t>
            </a:r>
            <a:r>
              <a:rPr lang="mn-MN" sz="3200" dirty="0">
                <a:latin typeface="Tahoma" panose="020B0604030504040204" pitchFamily="34" charset="0"/>
                <a:ea typeface="Tahoma" panose="020B0604030504040204" pitchFamily="34" charset="0"/>
                <a:cs typeface="Tahoma" panose="020B0604030504040204" pitchFamily="34" charset="0"/>
              </a:rPr>
              <a:t>файл </a:t>
            </a:r>
            <a:r>
              <a:rPr lang="en-US" sz="3200" dirty="0">
                <a:latin typeface="Tahoma" panose="020B0604030504040204" pitchFamily="34" charset="0"/>
                <a:ea typeface="Tahoma" panose="020B0604030504040204" pitchFamily="34" charset="0"/>
                <a:cs typeface="Tahoma" panose="020B0604030504040204" pitchFamily="34" charset="0"/>
              </a:rPr>
              <a:t>PRIMARY </a:t>
            </a:r>
            <a:r>
              <a:rPr lang="en-US" sz="3200" dirty="0" smtClean="0">
                <a:latin typeface="Tahoma" panose="020B0604030504040204" pitchFamily="34" charset="0"/>
                <a:ea typeface="Tahoma" panose="020B0604030504040204" pitchFamily="34" charset="0"/>
                <a:cs typeface="Tahoma" panose="020B0604030504040204" pitchFamily="34" charset="0"/>
              </a:rPr>
              <a:t>filegroup – </a:t>
            </a:r>
            <a:r>
              <a:rPr lang="mn-MN" sz="3200" dirty="0" smtClean="0">
                <a:latin typeface="Tahoma" panose="020B0604030504040204" pitchFamily="34" charset="0"/>
                <a:ea typeface="Tahoma" panose="020B0604030504040204" pitchFamily="34" charset="0"/>
                <a:cs typeface="Tahoma" panose="020B0604030504040204" pitchFamily="34" charset="0"/>
              </a:rPr>
              <a:t>т</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mn-MN" sz="3200" dirty="0" smtClean="0">
                <a:latin typeface="Tahoma" panose="020B0604030504040204" pitchFamily="34" charset="0"/>
                <a:ea typeface="Tahoma" panose="020B0604030504040204" pitchFamily="34" charset="0"/>
                <a:cs typeface="Tahoma" panose="020B0604030504040204" pitchFamily="34" charset="0"/>
              </a:rPr>
              <a:t>байх </a:t>
            </a:r>
            <a:r>
              <a:rPr lang="mn-MN" sz="3200" dirty="0">
                <a:latin typeface="Tahoma" panose="020B0604030504040204" pitchFamily="34" charset="0"/>
                <a:ea typeface="Tahoma" panose="020B0604030504040204" pitchFamily="34" charset="0"/>
                <a:cs typeface="Tahoma" panose="020B0604030504040204" pitchFamily="34" charset="0"/>
              </a:rPr>
              <a:t>ёстой, харин </a:t>
            </a:r>
            <a:r>
              <a:rPr lang="en-US" sz="3200" dirty="0">
                <a:latin typeface="Tahoma" panose="020B0604030504040204" pitchFamily="34" charset="0"/>
                <a:ea typeface="Tahoma" panose="020B0604030504040204" pitchFamily="34" charset="0"/>
                <a:cs typeface="Tahoma" panose="020B0604030504040204" pitchFamily="34" charset="0"/>
              </a:rPr>
              <a:t>MR_Marketing_Data2 </a:t>
            </a:r>
            <a:r>
              <a:rPr lang="mn-MN" sz="3200" dirty="0">
                <a:latin typeface="Tahoma" panose="020B0604030504040204" pitchFamily="34" charset="0"/>
                <a:ea typeface="Tahoma" panose="020B0604030504040204" pitchFamily="34" charset="0"/>
                <a:cs typeface="Tahoma" panose="020B0604030504040204" pitchFamily="34" charset="0"/>
              </a:rPr>
              <a:t>файл </a:t>
            </a:r>
            <a:r>
              <a:rPr lang="en-US" sz="3200" dirty="0">
                <a:latin typeface="Tahoma" panose="020B0604030504040204" pitchFamily="34" charset="0"/>
                <a:ea typeface="Tahoma" panose="020B0604030504040204" pitchFamily="34" charset="0"/>
                <a:cs typeface="Tahoma" panose="020B0604030504040204" pitchFamily="34" charset="0"/>
              </a:rPr>
              <a:t>FG2 </a:t>
            </a:r>
            <a:r>
              <a:rPr lang="mn-MN" sz="3200" dirty="0">
                <a:latin typeface="Tahoma" panose="020B0604030504040204" pitchFamily="34" charset="0"/>
                <a:ea typeface="Tahoma" panose="020B0604030504040204" pitchFamily="34" charset="0"/>
                <a:cs typeface="Tahoma" panose="020B0604030504040204" pitchFamily="34" charset="0"/>
              </a:rPr>
              <a:t>файл группт, </a:t>
            </a:r>
            <a:r>
              <a:rPr lang="en-US" sz="3200" dirty="0">
                <a:latin typeface="Tahoma" panose="020B0604030504040204" pitchFamily="34" charset="0"/>
                <a:ea typeface="Tahoma" panose="020B0604030504040204" pitchFamily="34" charset="0"/>
                <a:cs typeface="Tahoma" panose="020B0604030504040204" pitchFamily="34" charset="0"/>
              </a:rPr>
              <a:t>MR_Marketing_Data3 </a:t>
            </a:r>
            <a:r>
              <a:rPr lang="mn-MN" sz="3200" dirty="0">
                <a:latin typeface="Tahoma" panose="020B0604030504040204" pitchFamily="34" charset="0"/>
                <a:ea typeface="Tahoma" panose="020B0604030504040204" pitchFamily="34" charset="0"/>
                <a:cs typeface="Tahoma" panose="020B0604030504040204" pitchFamily="34" charset="0"/>
              </a:rPr>
              <a:t>файл </a:t>
            </a:r>
            <a:r>
              <a:rPr lang="en-US" sz="3200" dirty="0">
                <a:latin typeface="Tahoma" panose="020B0604030504040204" pitchFamily="34" charset="0"/>
                <a:ea typeface="Tahoma" panose="020B0604030504040204" pitchFamily="34" charset="0"/>
                <a:cs typeface="Tahoma" panose="020B0604030504040204" pitchFamily="34" charset="0"/>
              </a:rPr>
              <a:t>FG3 </a:t>
            </a:r>
            <a:r>
              <a:rPr lang="mn-MN" sz="3200" dirty="0">
                <a:latin typeface="Tahoma" panose="020B0604030504040204" pitchFamily="34" charset="0"/>
                <a:ea typeface="Tahoma" panose="020B0604030504040204" pitchFamily="34" charset="0"/>
                <a:cs typeface="Tahoma" panose="020B0604030504040204" pitchFamily="34" charset="0"/>
              </a:rPr>
              <a:t>файл группт тус тус харьяалалтай байна</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Энэ дасгалын хийх ажлыг товчоор хэлбэл</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1. Шаардлагад нийцсэн файл групп, тохиргоо бүхий ӨС үүсгэх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2. Өгөгдлийн сангийн файлууд зохих газраа, зөв нэршилтэйгээр үүссэн эсэхийг шалгах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3. Семинар 1 дэх </a:t>
            </a:r>
            <a:r>
              <a:rPr lang="en-US" sz="3200" dirty="0">
                <a:latin typeface="Tahoma" panose="020B0604030504040204" pitchFamily="34" charset="0"/>
                <a:ea typeface="Tahoma" panose="020B0604030504040204" pitchFamily="34" charset="0"/>
                <a:cs typeface="Tahoma" panose="020B0604030504040204" pitchFamily="34" charset="0"/>
              </a:rPr>
              <a:t>movie_rating </a:t>
            </a:r>
            <a:r>
              <a:rPr lang="mn-MN" sz="3200" dirty="0">
                <a:latin typeface="Tahoma" panose="020B0604030504040204" pitchFamily="34" charset="0"/>
                <a:ea typeface="Tahoma" panose="020B0604030504040204" pitchFamily="34" charset="0"/>
                <a:cs typeface="Tahoma" panose="020B0604030504040204" pitchFamily="34" charset="0"/>
              </a:rPr>
              <a:t>өгөгдлийн сангийн </a:t>
            </a:r>
            <a:r>
              <a:rPr lang="en-US" sz="3200" dirty="0">
                <a:latin typeface="Tahoma" panose="020B0604030504040204" pitchFamily="34" charset="0"/>
                <a:ea typeface="Tahoma" panose="020B0604030504040204" pitchFamily="34" charset="0"/>
                <a:cs typeface="Tahoma" panose="020B0604030504040204" pitchFamily="34" charset="0"/>
              </a:rPr>
              <a:t>Movie, Reviewer, Rating </a:t>
            </a:r>
            <a:r>
              <a:rPr lang="mn-MN" sz="3200" dirty="0">
                <a:latin typeface="Tahoma" panose="020B0604030504040204" pitchFamily="34" charset="0"/>
                <a:ea typeface="Tahoma" panose="020B0604030504040204" pitchFamily="34" charset="0"/>
                <a:cs typeface="Tahoma" panose="020B0604030504040204" pitchFamily="34" charset="0"/>
              </a:rPr>
              <a:t>хүснэгтүүдийг </a:t>
            </a:r>
            <a:r>
              <a:rPr lang="en-US" sz="3200" dirty="0" smtClean="0">
                <a:latin typeface="Tahoma" panose="020B0604030504040204" pitchFamily="34" charset="0"/>
                <a:ea typeface="Tahoma" panose="020B0604030504040204" pitchFamily="34" charset="0"/>
                <a:cs typeface="Tahoma" panose="020B0604030504040204" pitchFamily="34" charset="0"/>
              </a:rPr>
              <a:t>MR_Marketing – </a:t>
            </a:r>
            <a:r>
              <a:rPr lang="mn-MN" sz="3200" dirty="0" smtClean="0">
                <a:latin typeface="Tahoma" panose="020B0604030504040204" pitchFamily="34" charset="0"/>
                <a:ea typeface="Tahoma" panose="020B0604030504040204" pitchFamily="34" charset="0"/>
                <a:cs typeface="Tahoma" panose="020B0604030504040204" pitchFamily="34" charset="0"/>
              </a:rPr>
              <a:t>д</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mn-MN" sz="3200" dirty="0" smtClean="0">
                <a:latin typeface="Tahoma" panose="020B0604030504040204" pitchFamily="34" charset="0"/>
                <a:ea typeface="Tahoma" panose="020B0604030504040204" pitchFamily="34" charset="0"/>
                <a:cs typeface="Tahoma" panose="020B0604030504040204" pitchFamily="34" charset="0"/>
              </a:rPr>
              <a:t>үүсгэж</a:t>
            </a:r>
            <a:r>
              <a:rPr lang="mn-MN" sz="3200" dirty="0">
                <a:latin typeface="Tahoma" panose="020B0604030504040204" pitchFamily="34" charset="0"/>
                <a:ea typeface="Tahoma" panose="020B0604030504040204" pitchFamily="34" charset="0"/>
                <a:cs typeface="Tahoma" panose="020B0604030504040204" pitchFamily="34" charset="0"/>
              </a:rPr>
              <a:t>, өгөгдлийг оруулах. </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983200" y="7086600"/>
            <a:ext cx="1447800" cy="1447800"/>
          </a:xfrm>
          <a:prstGeom prst="rect">
            <a:avLst/>
          </a:prstGeom>
        </p:spPr>
      </p:pic>
    </p:spTree>
    <p:extLst>
      <p:ext uri="{BB962C8B-B14F-4D97-AF65-F5344CB8AC3E}">
        <p14:creationId xmlns:p14="http://schemas.microsoft.com/office/powerpoint/2010/main" val="336174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3. Семинар 1 дэх </a:t>
            </a:r>
            <a:r>
              <a:rPr lang="en-US" sz="2400" dirty="0" smtClean="0">
                <a:latin typeface="Tahoma" panose="020B0604030504040204" pitchFamily="34" charset="0"/>
                <a:ea typeface="Tahoma" panose="020B0604030504040204" pitchFamily="34" charset="0"/>
                <a:cs typeface="Tahoma" panose="020B0604030504040204" pitchFamily="34" charset="0"/>
              </a:rPr>
              <a:t>movie_rating </a:t>
            </a:r>
            <a:r>
              <a:rPr lang="mn-MN" sz="2400" dirty="0" smtClean="0">
                <a:latin typeface="Tahoma" panose="020B0604030504040204" pitchFamily="34" charset="0"/>
                <a:ea typeface="Tahoma" panose="020B0604030504040204" pitchFamily="34" charset="0"/>
                <a:cs typeface="Tahoma" panose="020B0604030504040204" pitchFamily="34" charset="0"/>
              </a:rPr>
              <a:t>өгөгдлийн сангийн </a:t>
            </a:r>
            <a:r>
              <a:rPr lang="en-US" sz="2400" dirty="0" smtClean="0">
                <a:latin typeface="Tahoma" panose="020B0604030504040204" pitchFamily="34" charset="0"/>
                <a:ea typeface="Tahoma" panose="020B0604030504040204" pitchFamily="34" charset="0"/>
                <a:cs typeface="Tahoma" panose="020B0604030504040204" pitchFamily="34" charset="0"/>
              </a:rPr>
              <a:t>Movie, Reviewer, Rating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хүснэгтүүдийг </a:t>
            </a:r>
            <a:r>
              <a:rPr lang="en-US" sz="2400" dirty="0" smtClean="0">
                <a:latin typeface="Tahoma" panose="020B0604030504040204" pitchFamily="34" charset="0"/>
                <a:ea typeface="Tahoma" panose="020B0604030504040204" pitchFamily="34" charset="0"/>
                <a:cs typeface="Tahoma" panose="020B0604030504040204" pitchFamily="34" charset="0"/>
              </a:rPr>
              <a:t>MR_Marketing – </a:t>
            </a:r>
            <a:r>
              <a:rPr lang="mn-MN" sz="2400" dirty="0" smtClean="0">
                <a:latin typeface="Tahoma" panose="020B0604030504040204" pitchFamily="34" charset="0"/>
                <a:ea typeface="Tahoma" panose="020B0604030504040204" pitchFamily="34" charset="0"/>
                <a:cs typeface="Tahoma" panose="020B0604030504040204" pitchFamily="34" charset="0"/>
              </a:rPr>
              <a:t>д</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үүсгэж, өгөгдлийг оруулах.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2514600"/>
            <a:ext cx="19735800" cy="2759987"/>
          </a:xfrm>
          <a:prstGeom prst="rect">
            <a:avLst/>
          </a:prstGeom>
        </p:spPr>
      </p:pic>
      <p:sp>
        <p:nvSpPr>
          <p:cNvPr id="4" name="TextBox 3"/>
          <p:cNvSpPr txBox="1"/>
          <p:nvPr/>
        </p:nvSpPr>
        <p:spPr>
          <a:xfrm>
            <a:off x="2019300" y="5560608"/>
            <a:ext cx="16078200" cy="2308324"/>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ӨС – д </a:t>
            </a:r>
            <a:r>
              <a:rPr lang="en-US" sz="2400" dirty="0" smtClean="0">
                <a:latin typeface="Tahoma" panose="020B0604030504040204" pitchFamily="34" charset="0"/>
                <a:ea typeface="Tahoma" panose="020B0604030504040204" pitchFamily="34" charset="0"/>
                <a:cs typeface="Tahoma" panose="020B0604030504040204" pitchFamily="34" charset="0"/>
              </a:rPr>
              <a:t>Movie, Reviewer, Rating </a:t>
            </a:r>
            <a:r>
              <a:rPr lang="mn-MN" sz="2400" dirty="0" smtClean="0">
                <a:latin typeface="Tahoma" panose="020B0604030504040204" pitchFamily="34" charset="0"/>
                <a:ea typeface="Tahoma" panose="020B0604030504040204" pitchFamily="34" charset="0"/>
                <a:cs typeface="Tahoma" panose="020B0604030504040204" pitchFamily="34" charset="0"/>
              </a:rPr>
              <a:t>гэх хүснэгтүүдийг үүсгэж, харгалзах өгөгдлүүдийг нь оруулж өгсөн болно. Тухайн хүснэгтүүдэд ямар нэг харьяалагдах файл групп зааж өгөөгүй тул тухайн ӨС – ийн </a:t>
            </a:r>
            <a:r>
              <a:rPr lang="en-US" sz="2400" dirty="0" smtClean="0">
                <a:latin typeface="Tahoma" panose="020B0604030504040204" pitchFamily="34" charset="0"/>
                <a:ea typeface="Tahoma" panose="020B0604030504040204" pitchFamily="34" charset="0"/>
                <a:cs typeface="Tahoma" panose="020B0604030504040204" pitchFamily="34" charset="0"/>
              </a:rPr>
              <a:t>default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группт үүсгэгдэнэ. Тухайн өгөгдлийн сангийн заяагдмал файл группыг өөрчлөөгүй тул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байна.</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Иймд үүссэн 3 хүснэгт бүгд </a:t>
            </a:r>
            <a:r>
              <a:rPr lang="en-US" sz="2400" dirty="0" smtClean="0">
                <a:latin typeface="Tahoma" panose="020B0604030504040204" pitchFamily="34" charset="0"/>
                <a:ea typeface="Tahoma" panose="020B0604030504040204" pitchFamily="34" charset="0"/>
                <a:cs typeface="Tahoma" panose="020B0604030504040204" pitchFamily="34" charset="0"/>
              </a:rPr>
              <a:t>primary FG – </a:t>
            </a:r>
            <a:r>
              <a:rPr lang="mn-MN" sz="2400" dirty="0" smtClean="0">
                <a:latin typeface="Tahoma" panose="020B0604030504040204" pitchFamily="34" charset="0"/>
                <a:ea typeface="Tahoma" panose="020B0604030504040204" pitchFamily="34" charset="0"/>
                <a:cs typeface="Tahoma" panose="020B0604030504040204" pitchFamily="34" charset="0"/>
              </a:rPr>
              <a:t>д үүссэн байх юм.</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486149" y="8458200"/>
            <a:ext cx="1676400" cy="1676400"/>
          </a:xfrm>
          <a:prstGeom prst="rect">
            <a:avLst/>
          </a:prstGeom>
        </p:spPr>
      </p:pic>
    </p:spTree>
    <p:extLst>
      <p:ext uri="{BB962C8B-B14F-4D97-AF65-F5344CB8AC3E}">
        <p14:creationId xmlns:p14="http://schemas.microsoft.com/office/powerpoint/2010/main" val="36745945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6986528"/>
          </a:xfrm>
          <a:prstGeom prst="rect">
            <a:avLst/>
          </a:prstGeom>
          <a:noFill/>
          <a:ln w="15875">
            <a:solidFill>
              <a:schemeClr val="tx1"/>
            </a:solidFill>
          </a:ln>
        </p:spPr>
        <p:txBody>
          <a:bodyPr wrap="square" rtlCol="0">
            <a:spAutoFit/>
          </a:bodyPr>
          <a:lstStyle/>
          <a:p>
            <a:pPr algn="just"/>
            <a:r>
              <a:rPr lang="en-US" sz="3200" b="1" dirty="0" smtClean="0">
                <a:latin typeface="Tahoma" panose="020B0604030504040204" pitchFamily="34" charset="0"/>
                <a:ea typeface="Tahoma" panose="020B0604030504040204" pitchFamily="34" charset="0"/>
                <a:cs typeface="Tahoma" panose="020B0604030504040204" pitchFamily="34" charset="0"/>
              </a:rPr>
              <a:t>[2]</a:t>
            </a:r>
            <a:r>
              <a:rPr lang="mn-MN" sz="3200" b="1" dirty="0" smtClean="0">
                <a:latin typeface="Tahoma" panose="020B0604030504040204" pitchFamily="34" charset="0"/>
                <a:ea typeface="Tahoma" panose="020B0604030504040204" pitchFamily="34" charset="0"/>
                <a:cs typeface="Tahoma" panose="020B0604030504040204" pitchFamily="34" charset="0"/>
              </a:rPr>
              <a:t>. </a:t>
            </a:r>
            <a:r>
              <a:rPr lang="mn-MN" sz="32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зохицуулах</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en-US" sz="3200" dirty="0" smtClean="0">
                <a:latin typeface="Tahoma" panose="020B0604030504040204" pitchFamily="34" charset="0"/>
                <a:ea typeface="Tahoma" panose="020B0604030504040204" pitchFamily="34" charset="0"/>
                <a:cs typeface="Tahoma" panose="020B0604030504040204" pitchFamily="34" charset="0"/>
              </a:rPr>
              <a:t>IT </a:t>
            </a:r>
            <a:r>
              <a:rPr lang="mn-MN" sz="3200" dirty="0">
                <a:latin typeface="Tahoma" panose="020B0604030504040204" pitchFamily="34" charset="0"/>
                <a:ea typeface="Tahoma" panose="020B0604030504040204" pitchFamily="34" charset="0"/>
                <a:cs typeface="Tahoma" panose="020B0604030504040204" pitchFamily="34" charset="0"/>
              </a:rPr>
              <a:t>менежир файл групп (</a:t>
            </a:r>
            <a:r>
              <a:rPr lang="en-US" sz="3200" dirty="0">
                <a:latin typeface="Tahoma" panose="020B0604030504040204" pitchFamily="34" charset="0"/>
                <a:ea typeface="Tahoma" panose="020B0604030504040204" pitchFamily="34" charset="0"/>
                <a:cs typeface="Tahoma" panose="020B0604030504040204" pitchFamily="34" charset="0"/>
              </a:rPr>
              <a:t>filegroup) </a:t>
            </a:r>
            <a:r>
              <a:rPr lang="mn-MN" sz="3200" dirty="0">
                <a:latin typeface="Tahoma" panose="020B0604030504040204" pitchFamily="34" charset="0"/>
                <a:ea typeface="Tahoma" panose="020B0604030504040204" pitchFamily="34" charset="0"/>
                <a:cs typeface="Tahoma" panose="020B0604030504040204" pitchFamily="34" charset="0"/>
              </a:rPr>
              <a:t>хэрэглээг хянахыг даалгав</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1. заяамал (</a:t>
            </a:r>
            <a:r>
              <a:rPr lang="en-US" sz="3200" dirty="0">
                <a:latin typeface="Tahoma" panose="020B0604030504040204" pitchFamily="34" charset="0"/>
                <a:ea typeface="Tahoma" panose="020B0604030504040204" pitchFamily="34" charset="0"/>
                <a:cs typeface="Tahoma" panose="020B0604030504040204" pitchFamily="34" charset="0"/>
              </a:rPr>
              <a:t>default) </a:t>
            </a:r>
            <a:r>
              <a:rPr lang="mn-MN" sz="3200" dirty="0">
                <a:latin typeface="Tahoma" panose="020B0604030504040204" pitchFamily="34" charset="0"/>
                <a:ea typeface="Tahoma" panose="020B0604030504040204" pitchFamily="34" charset="0"/>
                <a:cs typeface="Tahoma" panose="020B0604030504040204" pitchFamily="34" charset="0"/>
              </a:rPr>
              <a:t>файл группыг шалгах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2. </a:t>
            </a:r>
            <a:r>
              <a:rPr lang="en-US" sz="3200" dirty="0">
                <a:latin typeface="Tahoma" panose="020B0604030504040204" pitchFamily="34" charset="0"/>
                <a:ea typeface="Tahoma" panose="020B0604030504040204" pitchFamily="34" charset="0"/>
                <a:cs typeface="Tahoma" panose="020B0604030504040204" pitchFamily="34" charset="0"/>
              </a:rPr>
              <a:t>Movie, Reviewer, Rating </a:t>
            </a:r>
            <a:r>
              <a:rPr lang="mn-MN" sz="3200" dirty="0">
                <a:latin typeface="Tahoma" panose="020B0604030504040204" pitchFamily="34" charset="0"/>
                <a:ea typeface="Tahoma" panose="020B0604030504040204" pitchFamily="34" charset="0"/>
                <a:cs typeface="Tahoma" panose="020B0604030504040204" pitchFamily="34" charset="0"/>
              </a:rPr>
              <a:t>хүснэгт бүрийн харьяалагдах файл группыг тодорхойлох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3. </a:t>
            </a:r>
            <a:r>
              <a:rPr lang="en-US" sz="3200" dirty="0">
                <a:latin typeface="Tahoma" panose="020B0604030504040204" pitchFamily="34" charset="0"/>
                <a:ea typeface="Tahoma" panose="020B0604030504040204" pitchFamily="34" charset="0"/>
                <a:cs typeface="Tahoma" panose="020B0604030504040204" pitchFamily="34" charset="0"/>
              </a:rPr>
              <a:t>Movie, Reviewer, Rating </a:t>
            </a:r>
            <a:r>
              <a:rPr lang="mn-MN" sz="3200" dirty="0">
                <a:latin typeface="Tahoma" panose="020B0604030504040204" pitchFamily="34" charset="0"/>
                <a:ea typeface="Tahoma" panose="020B0604030504040204" pitchFamily="34" charset="0"/>
                <a:cs typeface="Tahoma" panose="020B0604030504040204" pitchFamily="34" charset="0"/>
              </a:rPr>
              <a:t>хүснэгтүүдийг устгах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4. </a:t>
            </a:r>
            <a:r>
              <a:rPr lang="en-US" sz="3200" dirty="0">
                <a:latin typeface="Tahoma" panose="020B0604030504040204" pitchFamily="34" charset="0"/>
                <a:ea typeface="Tahoma" panose="020B0604030504040204" pitchFamily="34" charset="0"/>
                <a:cs typeface="Tahoma" panose="020B0604030504040204" pitchFamily="34" charset="0"/>
              </a:rPr>
              <a:t>Movie </a:t>
            </a:r>
            <a:r>
              <a:rPr lang="mn-MN" sz="3200" dirty="0">
                <a:latin typeface="Tahoma" panose="020B0604030504040204" pitchFamily="34" charset="0"/>
                <a:ea typeface="Tahoma" panose="020B0604030504040204" pitchFamily="34" charset="0"/>
                <a:cs typeface="Tahoma" panose="020B0604030504040204" pitchFamily="34" charset="0"/>
              </a:rPr>
              <a:t>хүснэгт </a:t>
            </a:r>
            <a:r>
              <a:rPr lang="en-US" sz="3200" dirty="0">
                <a:latin typeface="Tahoma" panose="020B0604030504040204" pitchFamily="34" charset="0"/>
                <a:ea typeface="Tahoma" panose="020B0604030504040204" pitchFamily="34" charset="0"/>
                <a:cs typeface="Tahoma" panose="020B0604030504040204" pitchFamily="34" charset="0"/>
              </a:rPr>
              <a:t>PRIMARY filegroup-</a:t>
            </a:r>
            <a:r>
              <a:rPr lang="mn-MN" sz="3200" dirty="0">
                <a:latin typeface="Tahoma" panose="020B0604030504040204" pitchFamily="34" charset="0"/>
                <a:ea typeface="Tahoma" panose="020B0604030504040204" pitchFamily="34" charset="0"/>
                <a:cs typeface="Tahoma" panose="020B0604030504040204" pitchFamily="34" charset="0"/>
              </a:rPr>
              <a:t>т, </a:t>
            </a:r>
            <a:r>
              <a:rPr lang="en-US" sz="3200" dirty="0">
                <a:latin typeface="Tahoma" panose="020B0604030504040204" pitchFamily="34" charset="0"/>
                <a:ea typeface="Tahoma" panose="020B0604030504040204" pitchFamily="34" charset="0"/>
                <a:cs typeface="Tahoma" panose="020B0604030504040204" pitchFamily="34" charset="0"/>
              </a:rPr>
              <a:t>Reviewer </a:t>
            </a:r>
            <a:r>
              <a:rPr lang="mn-MN" sz="3200" dirty="0">
                <a:latin typeface="Tahoma" panose="020B0604030504040204" pitchFamily="34" charset="0"/>
                <a:ea typeface="Tahoma" panose="020B0604030504040204" pitchFamily="34" charset="0"/>
                <a:cs typeface="Tahoma" panose="020B0604030504040204" pitchFamily="34" charset="0"/>
              </a:rPr>
              <a:t>хүснэгт </a:t>
            </a:r>
            <a:r>
              <a:rPr lang="en-US" sz="3200" dirty="0">
                <a:latin typeface="Tahoma" panose="020B0604030504040204" pitchFamily="34" charset="0"/>
                <a:ea typeface="Tahoma" panose="020B0604030504040204" pitchFamily="34" charset="0"/>
                <a:cs typeface="Tahoma" panose="020B0604030504040204" pitchFamily="34" charset="0"/>
              </a:rPr>
              <a:t>FG2-</a:t>
            </a:r>
            <a:r>
              <a:rPr lang="mn-MN" sz="3200" dirty="0">
                <a:latin typeface="Tahoma" panose="020B0604030504040204" pitchFamily="34" charset="0"/>
                <a:ea typeface="Tahoma" panose="020B0604030504040204" pitchFamily="34" charset="0"/>
                <a:cs typeface="Tahoma" panose="020B0604030504040204" pitchFamily="34" charset="0"/>
              </a:rPr>
              <a:t>т, </a:t>
            </a:r>
            <a:r>
              <a:rPr lang="en-US" sz="3200" dirty="0">
                <a:latin typeface="Tahoma" panose="020B0604030504040204" pitchFamily="34" charset="0"/>
                <a:ea typeface="Tahoma" panose="020B0604030504040204" pitchFamily="34" charset="0"/>
                <a:cs typeface="Tahoma" panose="020B0604030504040204" pitchFamily="34" charset="0"/>
              </a:rPr>
              <a:t>Rating </a:t>
            </a:r>
            <a:r>
              <a:rPr lang="mn-MN" sz="3200" dirty="0">
                <a:latin typeface="Tahoma" panose="020B0604030504040204" pitchFamily="34" charset="0"/>
                <a:ea typeface="Tahoma" panose="020B0604030504040204" pitchFamily="34" charset="0"/>
                <a:cs typeface="Tahoma" panose="020B0604030504040204" pitchFamily="34" charset="0"/>
              </a:rPr>
              <a:t>хүснэгт </a:t>
            </a:r>
            <a:r>
              <a:rPr lang="en-US" sz="3200" dirty="0">
                <a:latin typeface="Tahoma" panose="020B0604030504040204" pitchFamily="34" charset="0"/>
                <a:ea typeface="Tahoma" panose="020B0604030504040204" pitchFamily="34" charset="0"/>
                <a:cs typeface="Tahoma" panose="020B0604030504040204" pitchFamily="34" charset="0"/>
              </a:rPr>
              <a:t>FG3-</a:t>
            </a:r>
            <a:r>
              <a:rPr lang="mn-MN" sz="3200" dirty="0">
                <a:latin typeface="Tahoma" panose="020B0604030504040204" pitchFamily="34" charset="0"/>
                <a:ea typeface="Tahoma" panose="020B0604030504040204" pitchFamily="34" charset="0"/>
                <a:cs typeface="Tahoma" panose="020B0604030504040204" pitchFamily="34" charset="0"/>
              </a:rPr>
              <a:t>т харьяалалтай байхаар дахин үүсгэ</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5. </a:t>
            </a:r>
            <a:r>
              <a:rPr lang="en-US" sz="3200" dirty="0">
                <a:latin typeface="Tahoma" panose="020B0604030504040204" pitchFamily="34" charset="0"/>
                <a:ea typeface="Tahoma" panose="020B0604030504040204" pitchFamily="34" charset="0"/>
                <a:cs typeface="Tahoma" panose="020B0604030504040204" pitchFamily="34" charset="0"/>
              </a:rPr>
              <a:t>default </a:t>
            </a:r>
            <a:r>
              <a:rPr lang="mn-MN" sz="3200" dirty="0">
                <a:latin typeface="Tahoma" panose="020B0604030504040204" pitchFamily="34" charset="0"/>
                <a:ea typeface="Tahoma" panose="020B0604030504040204" pitchFamily="34" charset="0"/>
                <a:cs typeface="Tahoma" panose="020B0604030504040204" pitchFamily="34" charset="0"/>
              </a:rPr>
              <a:t>файл группыг </a:t>
            </a:r>
            <a:r>
              <a:rPr lang="en-US" sz="3200" dirty="0">
                <a:latin typeface="Tahoma" panose="020B0604030504040204" pitchFamily="34" charset="0"/>
                <a:ea typeface="Tahoma" panose="020B0604030504040204" pitchFamily="34" charset="0"/>
                <a:cs typeface="Tahoma" panose="020B0604030504040204" pitchFamily="34" charset="0"/>
              </a:rPr>
              <a:t>FG3 </a:t>
            </a:r>
            <a:r>
              <a:rPr lang="mn-MN" sz="3200" dirty="0">
                <a:latin typeface="Tahoma" panose="020B0604030504040204" pitchFamily="34" charset="0"/>
                <a:ea typeface="Tahoma" panose="020B0604030504040204" pitchFamily="34" charset="0"/>
                <a:cs typeface="Tahoma" panose="020B0604030504040204" pitchFamily="34" charset="0"/>
              </a:rPr>
              <a:t>болгох</a:t>
            </a:r>
            <a:r>
              <a:rPr lang="mn-MN" sz="3200" dirty="0" smtClean="0">
                <a:latin typeface="Tahoma" panose="020B0604030504040204" pitchFamily="34" charset="0"/>
                <a:ea typeface="Tahoma" panose="020B0604030504040204" pitchFamily="34" charset="0"/>
                <a:cs typeface="Tahoma" panose="020B0604030504040204" pitchFamily="34" charset="0"/>
              </a:rPr>
              <a:t>.</a:t>
            </a:r>
          </a:p>
          <a:p>
            <a:pPr algn="just"/>
            <a:r>
              <a:rPr lang="mn-MN" sz="3200" dirty="0" smtClean="0">
                <a:latin typeface="Tahoma" panose="020B0604030504040204" pitchFamily="34" charset="0"/>
                <a:ea typeface="Tahoma" panose="020B0604030504040204" pitchFamily="34" charset="0"/>
                <a:cs typeface="Tahoma" panose="020B0604030504040204" pitchFamily="34" charset="0"/>
              </a:rPr>
              <a:t>Энэ дасгалаар хийгдэх ажлууд:</a:t>
            </a:r>
          </a:p>
          <a:p>
            <a:pPr algn="just"/>
            <a:r>
              <a:rPr lang="mn-MN" sz="3200" dirty="0" smtClean="0">
                <a:latin typeface="Tahoma" panose="020B0604030504040204" pitchFamily="34" charset="0"/>
                <a:ea typeface="Tahoma" panose="020B0604030504040204" pitchFamily="34" charset="0"/>
                <a:cs typeface="Tahoma" panose="020B0604030504040204" pitchFamily="34" charset="0"/>
              </a:rPr>
              <a:t>1. ӨС-н </a:t>
            </a:r>
            <a:r>
              <a:rPr lang="en-US" sz="3200" dirty="0" smtClean="0">
                <a:latin typeface="Tahoma" panose="020B0604030504040204" pitchFamily="34" charset="0"/>
                <a:ea typeface="Tahoma" panose="020B0604030504040204" pitchFamily="34" charset="0"/>
                <a:cs typeface="Tahoma" panose="020B0604030504040204" pitchFamily="34" charset="0"/>
              </a:rPr>
              <a:t>default </a:t>
            </a:r>
            <a:r>
              <a:rPr lang="mn-MN" sz="3200" dirty="0" smtClean="0">
                <a:latin typeface="Tahoma" panose="020B0604030504040204" pitchFamily="34" charset="0"/>
                <a:ea typeface="Tahoma" panose="020B0604030504040204" pitchFamily="34" charset="0"/>
                <a:cs typeface="Tahoma" panose="020B0604030504040204" pitchFamily="34" charset="0"/>
              </a:rPr>
              <a:t>файл групп-г тодорхойлох,</a:t>
            </a:r>
          </a:p>
          <a:p>
            <a:pPr algn="just"/>
            <a:r>
              <a:rPr lang="mn-MN" sz="3200" dirty="0" smtClean="0">
                <a:latin typeface="Tahoma" panose="020B0604030504040204" pitchFamily="34" charset="0"/>
                <a:ea typeface="Tahoma" panose="020B0604030504040204" pitchFamily="34" charset="0"/>
                <a:cs typeface="Tahoma" panose="020B0604030504040204" pitchFamily="34" charset="0"/>
              </a:rPr>
              <a:t>2. Хүснэгт бүрийн харьяалагдах файл группыг тодорхойлох,</a:t>
            </a:r>
          </a:p>
          <a:p>
            <a:pPr algn="just"/>
            <a:r>
              <a:rPr lang="mn-MN" sz="3200" dirty="0" smtClean="0">
                <a:latin typeface="Tahoma" panose="020B0604030504040204" pitchFamily="34" charset="0"/>
                <a:ea typeface="Tahoma" panose="020B0604030504040204" pitchFamily="34" charset="0"/>
                <a:cs typeface="Tahoma" panose="020B0604030504040204" pitchFamily="34" charset="0"/>
              </a:rPr>
              <a:t>3. </a:t>
            </a:r>
            <a:r>
              <a:rPr lang="en-US" sz="3200" dirty="0" smtClean="0">
                <a:latin typeface="Tahoma" panose="020B0604030504040204" pitchFamily="34" charset="0"/>
                <a:ea typeface="Tahoma" panose="020B0604030504040204" pitchFamily="34" charset="0"/>
                <a:cs typeface="Tahoma" panose="020B0604030504040204" pitchFamily="34" charset="0"/>
              </a:rPr>
              <a:t>default </a:t>
            </a:r>
            <a:r>
              <a:rPr lang="mn-MN" sz="3200" dirty="0" smtClean="0">
                <a:latin typeface="Tahoma" panose="020B0604030504040204" pitchFamily="34" charset="0"/>
                <a:ea typeface="Tahoma" panose="020B0604030504040204" pitchFamily="34" charset="0"/>
                <a:cs typeface="Tahoma" panose="020B0604030504040204" pitchFamily="34" charset="0"/>
              </a:rPr>
              <a:t>файл групп-г солих,</a:t>
            </a:r>
          </a:p>
          <a:p>
            <a:pPr algn="just"/>
            <a:r>
              <a:rPr lang="mn-MN" sz="3200" dirty="0" smtClean="0">
                <a:latin typeface="Tahoma" panose="020B0604030504040204" pitchFamily="34" charset="0"/>
                <a:ea typeface="Tahoma" panose="020B0604030504040204" pitchFamily="34" charset="0"/>
                <a:cs typeface="Tahoma" panose="020B0604030504040204" pitchFamily="34" charset="0"/>
              </a:rPr>
              <a:t>4. Хүснэгт бүрийн харьяалагдах файл группыг нягтлаад, хүснэгтийн файл группыг солиж дахин үүсгэх.</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49800" y="8763000"/>
            <a:ext cx="1600200" cy="1600200"/>
          </a:xfrm>
          <a:prstGeom prst="rect">
            <a:avLst/>
          </a:prstGeom>
        </p:spPr>
      </p:pic>
    </p:spTree>
    <p:extLst>
      <p:ext uri="{BB962C8B-B14F-4D97-AF65-F5344CB8AC3E}">
        <p14:creationId xmlns:p14="http://schemas.microsoft.com/office/powerpoint/2010/main" val="1521118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зохицуулах</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 ӨС-н </a:t>
            </a:r>
            <a:r>
              <a:rPr lang="en-US" sz="2400" dirty="0" smtClean="0">
                <a:latin typeface="Tahoma" panose="020B0604030504040204" pitchFamily="34" charset="0"/>
                <a:ea typeface="Tahoma" panose="020B0604030504040204" pitchFamily="34" charset="0"/>
                <a:cs typeface="Tahoma" panose="020B0604030504040204" pitchFamily="34" charset="0"/>
              </a:rPr>
              <a:t>default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групп-г тодорхойлох</a:t>
            </a:r>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mn-MN" sz="24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73" y="2420858"/>
            <a:ext cx="12316050" cy="5789111"/>
          </a:xfrm>
          <a:prstGeom prst="rect">
            <a:avLst/>
          </a:prstGeom>
        </p:spPr>
      </p:pic>
      <p:sp>
        <p:nvSpPr>
          <p:cNvPr id="4" name="TextBox 3"/>
          <p:cNvSpPr txBox="1"/>
          <p:nvPr/>
        </p:nvSpPr>
        <p:spPr>
          <a:xfrm>
            <a:off x="8880531" y="6858000"/>
            <a:ext cx="10744200" cy="1938992"/>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ӨС – ийн </a:t>
            </a:r>
            <a:r>
              <a:rPr lang="en-US" sz="2400" dirty="0" smtClean="0">
                <a:latin typeface="Tahoma" panose="020B0604030504040204" pitchFamily="34" charset="0"/>
                <a:ea typeface="Tahoma" panose="020B0604030504040204" pitchFamily="34" charset="0"/>
                <a:cs typeface="Tahoma" panose="020B0604030504040204" pitchFamily="34" charset="0"/>
              </a:rPr>
              <a:t>default filegroup </a:t>
            </a:r>
            <a:r>
              <a:rPr lang="mn-MN" sz="2400" dirty="0" smtClean="0">
                <a:latin typeface="Tahoma" panose="020B0604030504040204" pitchFamily="34" charset="0"/>
                <a:ea typeface="Tahoma" panose="020B0604030504040204" pitchFamily="34" charset="0"/>
                <a:cs typeface="Tahoma" panose="020B0604030504040204" pitchFamily="34" charset="0"/>
              </a:rPr>
              <a:t>– ийг тодорхойлохын тулд </a:t>
            </a:r>
            <a:r>
              <a:rPr lang="en-US" sz="2400" dirty="0" smtClean="0">
                <a:latin typeface="Tahoma" panose="020B0604030504040204" pitchFamily="34" charset="0"/>
                <a:ea typeface="Tahoma" panose="020B0604030504040204" pitchFamily="34" charset="0"/>
                <a:cs typeface="Tahoma" panose="020B0604030504040204" pitchFamily="34" charset="0"/>
              </a:rPr>
              <a:t>sysfilegroups </a:t>
            </a:r>
            <a:r>
              <a:rPr lang="mn-MN" sz="2400" dirty="0" smtClean="0">
                <a:latin typeface="Tahoma" panose="020B0604030504040204" pitchFamily="34" charset="0"/>
                <a:ea typeface="Tahoma" panose="020B0604030504040204" pitchFamily="34" charset="0"/>
                <a:cs typeface="Tahoma" panose="020B0604030504040204" pitchFamily="34" charset="0"/>
              </a:rPr>
              <a:t>– ээс </a:t>
            </a:r>
            <a:r>
              <a:rPr lang="en-US" sz="2400" dirty="0" smtClean="0">
                <a:latin typeface="Tahoma" panose="020B0604030504040204" pitchFamily="34" charset="0"/>
                <a:ea typeface="Tahoma" panose="020B0604030504040204" pitchFamily="34" charset="0"/>
                <a:cs typeface="Tahoma" panose="020B0604030504040204" pitchFamily="34" charset="0"/>
              </a:rPr>
              <a:t>groupname </a:t>
            </a:r>
            <a:r>
              <a:rPr lang="mn-MN" sz="2400" dirty="0" smtClean="0">
                <a:latin typeface="Tahoma" panose="020B0604030504040204" pitchFamily="34" charset="0"/>
                <a:ea typeface="Tahoma" panose="020B0604030504040204" pitchFamily="34" charset="0"/>
                <a:cs typeface="Tahoma" panose="020B0604030504040204" pitchFamily="34" charset="0"/>
              </a:rPr>
              <a:t>харах асуулга дээр </a:t>
            </a:r>
            <a:r>
              <a:rPr lang="en-US" sz="2400" dirty="0" smtClean="0">
                <a:latin typeface="Tahoma" panose="020B0604030504040204" pitchFamily="34" charset="0"/>
                <a:ea typeface="Tahoma" panose="020B0604030504040204" pitchFamily="34" charset="0"/>
                <a:cs typeface="Tahoma" panose="020B0604030504040204" pitchFamily="34" charset="0"/>
              </a:rPr>
              <a:t>convert(bit, (status &amp;0x10)) = 1 </a:t>
            </a:r>
            <a:r>
              <a:rPr lang="mn-MN" sz="2400" dirty="0" smtClean="0">
                <a:latin typeface="Tahoma" panose="020B0604030504040204" pitchFamily="34" charset="0"/>
                <a:ea typeface="Tahoma" panose="020B0604030504040204" pitchFamily="34" charset="0"/>
                <a:cs typeface="Tahoma" panose="020B0604030504040204" pitchFamily="34" charset="0"/>
              </a:rPr>
              <a:t>нөхцөлийг тавьж өгсөнөөр харж болдог бөгөөд тухайн </a:t>
            </a:r>
            <a:r>
              <a:rPr lang="en-US" sz="2400" dirty="0" smtClean="0">
                <a:latin typeface="Tahoma" panose="020B0604030504040204" pitchFamily="34" charset="0"/>
                <a:ea typeface="Tahoma" panose="020B0604030504040204" pitchFamily="34" charset="0"/>
                <a:cs typeface="Tahoma" panose="020B0604030504040204" pitchFamily="34" charset="0"/>
              </a:rPr>
              <a:t>query </a:t>
            </a:r>
            <a:r>
              <a:rPr lang="mn-MN" sz="2400" dirty="0" smtClean="0">
                <a:latin typeface="Tahoma" panose="020B0604030504040204" pitchFamily="34" charset="0"/>
                <a:ea typeface="Tahoma" panose="020B0604030504040204" pitchFamily="34" charset="0"/>
                <a:cs typeface="Tahoma" panose="020B0604030504040204" pitchFamily="34" charset="0"/>
              </a:rPr>
              <a:t>– ны үр дүнг хажуугийн зурагт харуулав. Үүнээс туханй өгөгдлийн сангийн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primary FG</a:t>
            </a:r>
            <a:r>
              <a:rPr lang="mn-MN" sz="2400" dirty="0" smtClean="0">
                <a:latin typeface="Tahoma" panose="020B0604030504040204" pitchFamily="34" charset="0"/>
                <a:ea typeface="Tahoma" panose="020B0604030504040204" pitchFamily="34" charset="0"/>
                <a:cs typeface="Tahoma" panose="020B0604030504040204" pitchFamily="34" charset="0"/>
              </a:rPr>
              <a:t> байна гэдэг нь харагдаж байна.</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849600" y="3276600"/>
            <a:ext cx="1524000" cy="1524000"/>
          </a:xfrm>
          <a:prstGeom prst="rect">
            <a:avLst/>
          </a:prstGeom>
        </p:spPr>
      </p:pic>
    </p:spTree>
    <p:extLst>
      <p:ext uri="{BB962C8B-B14F-4D97-AF65-F5344CB8AC3E}">
        <p14:creationId xmlns:p14="http://schemas.microsoft.com/office/powerpoint/2010/main" val="972940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1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 Хүснэгт бүрийн харьяалагдах файл группыг тодорхойлох.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050" y="2667000"/>
            <a:ext cx="18562701" cy="7239000"/>
          </a:xfrm>
          <a:prstGeom prst="rect">
            <a:avLst/>
          </a:prstGeom>
        </p:spPr>
      </p:pic>
      <p:sp>
        <p:nvSpPr>
          <p:cNvPr id="4" name="TextBox 3"/>
          <p:cNvSpPr txBox="1"/>
          <p:nvPr/>
        </p:nvSpPr>
        <p:spPr>
          <a:xfrm>
            <a:off x="8880531" y="7967008"/>
            <a:ext cx="10744200" cy="1569660"/>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ӨС – д үүссэн хүснэгтийн харьяалагдах файл группыг харахын тулд </a:t>
            </a:r>
            <a:r>
              <a:rPr lang="en-US" sz="2400" dirty="0" smtClean="0">
                <a:latin typeface="Tahoma" panose="020B0604030504040204" pitchFamily="34" charset="0"/>
                <a:ea typeface="Tahoma" panose="020B0604030504040204" pitchFamily="34" charset="0"/>
                <a:cs typeface="Tahoma" panose="020B0604030504040204" pitchFamily="34" charset="0"/>
              </a:rPr>
              <a:t>sp_help tableName </a:t>
            </a:r>
            <a:r>
              <a:rPr lang="mn-MN" sz="2400" dirty="0" smtClean="0">
                <a:latin typeface="Tahoma" panose="020B0604030504040204" pitchFamily="34" charset="0"/>
                <a:ea typeface="Tahoma" panose="020B0604030504040204" pitchFamily="34" charset="0"/>
                <a:cs typeface="Tahoma" panose="020B0604030504040204" pitchFamily="34" charset="0"/>
              </a:rPr>
              <a:t>гэх командыг ашигладаг бөгөөд уг слайд дээр </a:t>
            </a:r>
            <a:r>
              <a:rPr lang="en-US" sz="2400" dirty="0" smtClean="0">
                <a:latin typeface="Tahoma" panose="020B0604030504040204" pitchFamily="34" charset="0"/>
                <a:ea typeface="Tahoma" panose="020B0604030504040204" pitchFamily="34" charset="0"/>
                <a:cs typeface="Tahoma" panose="020B0604030504040204" pitchFamily="34" charset="0"/>
              </a:rPr>
              <a:t>Movie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харьяаглагдах файл группыг харсан кодын үр дүн харуулав. Иймд </a:t>
            </a:r>
            <a:r>
              <a:rPr lang="en-US" sz="2400" dirty="0" smtClean="0">
                <a:latin typeface="Tahoma" panose="020B0604030504040204" pitchFamily="34" charset="0"/>
                <a:ea typeface="Tahoma" panose="020B0604030504040204" pitchFamily="34" charset="0"/>
                <a:cs typeface="Tahoma" panose="020B0604030504040204" pitchFamily="34" charset="0"/>
              </a:rPr>
              <a:t>Movie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харьяалагдах файл групп нь </a:t>
            </a:r>
            <a:r>
              <a:rPr lang="en-US" sz="2400" dirty="0" smtClean="0">
                <a:latin typeface="Tahoma" panose="020B0604030504040204" pitchFamily="34" charset="0"/>
                <a:ea typeface="Tahoma" panose="020B0604030504040204" pitchFamily="34" charset="0"/>
                <a:cs typeface="Tahoma" panose="020B0604030504040204" pitchFamily="34" charset="0"/>
              </a:rPr>
              <a:t>primary FG</a:t>
            </a:r>
            <a:r>
              <a:rPr lang="mn-MN" sz="2400" dirty="0" smtClean="0">
                <a:latin typeface="Tahoma" panose="020B0604030504040204" pitchFamily="34" charset="0"/>
                <a:ea typeface="Tahoma" panose="020B0604030504040204" pitchFamily="34" charset="0"/>
                <a:cs typeface="Tahoma" panose="020B0604030504040204" pitchFamily="34" charset="0"/>
              </a:rPr>
              <a:t> байна.</a:t>
            </a:r>
            <a:r>
              <a:rPr lang="en-US"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97400" y="2278796"/>
            <a:ext cx="1676400" cy="1676400"/>
          </a:xfrm>
          <a:prstGeom prst="rect">
            <a:avLst/>
          </a:prstGeom>
        </p:spPr>
      </p:pic>
    </p:spTree>
    <p:extLst>
      <p:ext uri="{BB962C8B-B14F-4D97-AF65-F5344CB8AC3E}">
        <p14:creationId xmlns:p14="http://schemas.microsoft.com/office/powerpoint/2010/main" val="8334178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9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 Хүснэгт бүрийн харьяалагдах файл группыг тодорхойлох.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050" y="2790335"/>
            <a:ext cx="18562701" cy="6992330"/>
          </a:xfrm>
          <a:prstGeom prst="rect">
            <a:avLst/>
          </a:prstGeom>
        </p:spPr>
      </p:pic>
      <p:sp>
        <p:nvSpPr>
          <p:cNvPr id="4" name="TextBox 3"/>
          <p:cNvSpPr txBox="1"/>
          <p:nvPr/>
        </p:nvSpPr>
        <p:spPr>
          <a:xfrm>
            <a:off x="8880531" y="7738408"/>
            <a:ext cx="10744200" cy="1569660"/>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ӨС – д үүссэн хүснэгтийн харьяалагдах файл группыг харахын тулд </a:t>
            </a:r>
            <a:r>
              <a:rPr lang="en-US" sz="2400" dirty="0" smtClean="0">
                <a:latin typeface="Tahoma" panose="020B0604030504040204" pitchFamily="34" charset="0"/>
                <a:ea typeface="Tahoma" panose="020B0604030504040204" pitchFamily="34" charset="0"/>
                <a:cs typeface="Tahoma" panose="020B0604030504040204" pitchFamily="34" charset="0"/>
              </a:rPr>
              <a:t>sp_help tableName </a:t>
            </a:r>
            <a:r>
              <a:rPr lang="mn-MN" sz="2400" dirty="0" smtClean="0">
                <a:latin typeface="Tahoma" panose="020B0604030504040204" pitchFamily="34" charset="0"/>
                <a:ea typeface="Tahoma" panose="020B0604030504040204" pitchFamily="34" charset="0"/>
                <a:cs typeface="Tahoma" panose="020B0604030504040204" pitchFamily="34" charset="0"/>
              </a:rPr>
              <a:t>гэх командыг ашигладаг бөгөөд уг слайд дээр </a:t>
            </a:r>
            <a:r>
              <a:rPr lang="en-US" sz="2400" dirty="0" smtClean="0">
                <a:latin typeface="Tahoma" panose="020B0604030504040204" pitchFamily="34" charset="0"/>
                <a:ea typeface="Tahoma" panose="020B0604030504040204" pitchFamily="34" charset="0"/>
                <a:cs typeface="Tahoma" panose="020B0604030504040204" pitchFamily="34" charset="0"/>
              </a:rPr>
              <a:t>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харьяаглагдах файл группыг харсан кодын үр дүн харуулав. Иймд </a:t>
            </a:r>
            <a:r>
              <a:rPr lang="en-US" sz="2400" dirty="0" smtClean="0">
                <a:latin typeface="Tahoma" panose="020B0604030504040204" pitchFamily="34" charset="0"/>
                <a:ea typeface="Tahoma" panose="020B0604030504040204" pitchFamily="34" charset="0"/>
                <a:cs typeface="Tahoma" panose="020B0604030504040204" pitchFamily="34" charset="0"/>
              </a:rPr>
              <a:t>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харьяалагдах файл групп нь </a:t>
            </a:r>
            <a:r>
              <a:rPr lang="en-US" sz="2400" dirty="0" smtClean="0">
                <a:latin typeface="Tahoma" panose="020B0604030504040204" pitchFamily="34" charset="0"/>
                <a:ea typeface="Tahoma" panose="020B0604030504040204" pitchFamily="34" charset="0"/>
                <a:cs typeface="Tahoma" panose="020B0604030504040204" pitchFamily="34" charset="0"/>
              </a:rPr>
              <a:t>primary FG</a:t>
            </a:r>
            <a:r>
              <a:rPr lang="mn-MN" sz="2400" dirty="0" smtClean="0">
                <a:latin typeface="Tahoma" panose="020B0604030504040204" pitchFamily="34" charset="0"/>
                <a:ea typeface="Tahoma" panose="020B0604030504040204" pitchFamily="34" charset="0"/>
                <a:cs typeface="Tahoma" panose="020B0604030504040204" pitchFamily="34" charset="0"/>
              </a:rPr>
              <a:t> байна.</a:t>
            </a:r>
            <a:r>
              <a:rPr lang="en-US"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54419" y="2216535"/>
            <a:ext cx="1600200" cy="1600200"/>
          </a:xfrm>
          <a:prstGeom prst="rect">
            <a:avLst/>
          </a:prstGeom>
        </p:spPr>
      </p:pic>
    </p:spTree>
    <p:extLst>
      <p:ext uri="{BB962C8B-B14F-4D97-AF65-F5344CB8AC3E}">
        <p14:creationId xmlns:p14="http://schemas.microsoft.com/office/powerpoint/2010/main" val="28115758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0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 Хүснэгт бүрийн харьяалагдах файл группыг тодорхойлох.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1518" y="2438400"/>
            <a:ext cx="16293765" cy="7268065"/>
          </a:xfrm>
          <a:prstGeom prst="rect">
            <a:avLst/>
          </a:prstGeom>
        </p:spPr>
      </p:pic>
      <p:sp>
        <p:nvSpPr>
          <p:cNvPr id="4" name="TextBox 3"/>
          <p:cNvSpPr txBox="1"/>
          <p:nvPr/>
        </p:nvSpPr>
        <p:spPr>
          <a:xfrm>
            <a:off x="7461083" y="7963026"/>
            <a:ext cx="10744200" cy="1569660"/>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ӨС – д үүссэн хүснэгтийн харьяалагдах файл группыг нь харахын тулд </a:t>
            </a:r>
            <a:r>
              <a:rPr lang="en-US" sz="2400" dirty="0" smtClean="0">
                <a:latin typeface="Tahoma" panose="020B0604030504040204" pitchFamily="34" charset="0"/>
                <a:ea typeface="Tahoma" panose="020B0604030504040204" pitchFamily="34" charset="0"/>
                <a:cs typeface="Tahoma" panose="020B0604030504040204" pitchFamily="34" charset="0"/>
              </a:rPr>
              <a:t>sp_help tableName </a:t>
            </a:r>
            <a:r>
              <a:rPr lang="mn-MN" sz="2400" dirty="0" smtClean="0">
                <a:latin typeface="Tahoma" panose="020B0604030504040204" pitchFamily="34" charset="0"/>
                <a:ea typeface="Tahoma" panose="020B0604030504040204" pitchFamily="34" charset="0"/>
                <a:cs typeface="Tahoma" panose="020B0604030504040204" pitchFamily="34" charset="0"/>
              </a:rPr>
              <a:t>гэх командыг ашигладаг бөгөөд уг слайд дээр </a:t>
            </a:r>
            <a:r>
              <a:rPr lang="en-US" sz="2400" dirty="0">
                <a:latin typeface="Tahoma" panose="020B0604030504040204" pitchFamily="34" charset="0"/>
                <a:ea typeface="Tahoma" panose="020B0604030504040204" pitchFamily="34" charset="0"/>
                <a:cs typeface="Tahoma" panose="020B0604030504040204" pitchFamily="34" charset="0"/>
              </a:rPr>
              <a:t>R</a:t>
            </a:r>
            <a:r>
              <a:rPr lang="en-US" sz="2400" dirty="0" smtClean="0">
                <a:latin typeface="Tahoma" panose="020B0604030504040204" pitchFamily="34" charset="0"/>
                <a:ea typeface="Tahoma" panose="020B0604030504040204" pitchFamily="34" charset="0"/>
                <a:cs typeface="Tahoma" panose="020B0604030504040204" pitchFamily="34" charset="0"/>
              </a:rPr>
              <a:t>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харьяаглагдах файл группыг харсан кодын үр дүн харуулав. Иймд </a:t>
            </a:r>
            <a:r>
              <a:rPr lang="en-US" sz="2400" dirty="0" smtClean="0">
                <a:latin typeface="Tahoma" panose="020B0604030504040204" pitchFamily="34" charset="0"/>
                <a:ea typeface="Tahoma" panose="020B0604030504040204" pitchFamily="34" charset="0"/>
                <a:cs typeface="Tahoma" panose="020B0604030504040204" pitchFamily="34" charset="0"/>
              </a:rPr>
              <a:t>Rating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харьяалагдах файл групп нь </a:t>
            </a:r>
            <a:r>
              <a:rPr lang="en-US" sz="2400" dirty="0" smtClean="0">
                <a:latin typeface="Tahoma" panose="020B0604030504040204" pitchFamily="34" charset="0"/>
                <a:ea typeface="Tahoma" panose="020B0604030504040204" pitchFamily="34" charset="0"/>
                <a:cs typeface="Tahoma" panose="020B0604030504040204" pitchFamily="34" charset="0"/>
              </a:rPr>
              <a:t>primary FG</a:t>
            </a:r>
            <a:r>
              <a:rPr lang="mn-MN" sz="2400" dirty="0" smtClean="0">
                <a:latin typeface="Tahoma" panose="020B0604030504040204" pitchFamily="34" charset="0"/>
                <a:ea typeface="Tahoma" panose="020B0604030504040204" pitchFamily="34" charset="0"/>
                <a:cs typeface="Tahoma" panose="020B0604030504040204" pitchFamily="34" charset="0"/>
              </a:rPr>
              <a:t> байна.</a:t>
            </a:r>
            <a:r>
              <a:rPr lang="en-US"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81283" y="1919053"/>
            <a:ext cx="1524000" cy="1524000"/>
          </a:xfrm>
          <a:prstGeom prst="rect">
            <a:avLst/>
          </a:prstGeom>
        </p:spPr>
      </p:pic>
    </p:spTree>
    <p:extLst>
      <p:ext uri="{BB962C8B-B14F-4D97-AF65-F5344CB8AC3E}">
        <p14:creationId xmlns:p14="http://schemas.microsoft.com/office/powerpoint/2010/main" val="25177098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25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3. </a:t>
            </a:r>
            <a:r>
              <a:rPr lang="en-US" sz="2400" dirty="0" smtClean="0">
                <a:latin typeface="Tahoma" panose="020B0604030504040204" pitchFamily="34" charset="0"/>
                <a:ea typeface="Tahoma" panose="020B0604030504040204" pitchFamily="34" charset="0"/>
                <a:cs typeface="Tahoma" panose="020B0604030504040204" pitchFamily="34" charset="0"/>
              </a:rPr>
              <a:t>default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групп-г солих.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443976"/>
            <a:ext cx="15113239" cy="4114800"/>
          </a:xfrm>
          <a:prstGeom prst="rect">
            <a:avLst/>
          </a:prstGeom>
        </p:spPr>
      </p:pic>
      <p:sp>
        <p:nvSpPr>
          <p:cNvPr id="4" name="TextBox 3"/>
          <p:cNvSpPr txBox="1"/>
          <p:nvPr/>
        </p:nvSpPr>
        <p:spPr>
          <a:xfrm>
            <a:off x="228600" y="6582937"/>
            <a:ext cx="10744200" cy="3970318"/>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ӨС – д  </a:t>
            </a:r>
            <a:r>
              <a:rPr lang="en-US" sz="2400" dirty="0" smtClean="0">
                <a:latin typeface="Tahoma" panose="020B0604030504040204" pitchFamily="34" charset="0"/>
                <a:ea typeface="Tahoma" panose="020B0604030504040204" pitchFamily="34" charset="0"/>
                <a:cs typeface="Tahoma" panose="020B0604030504040204" pitchFamily="34" charset="0"/>
              </a:rPr>
              <a:t>default FG</a:t>
            </a:r>
            <a:r>
              <a:rPr lang="mn-MN"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байна. Учир нь өмнө нь </a:t>
            </a:r>
            <a:r>
              <a:rPr lang="en-US" sz="2400" dirty="0" smtClean="0">
                <a:latin typeface="Tahoma" panose="020B0604030504040204" pitchFamily="34" charset="0"/>
                <a:ea typeface="Tahoma" panose="020B0604030504040204" pitchFamily="34" charset="0"/>
                <a:cs typeface="Tahoma" panose="020B0604030504040204" pitchFamily="34" charset="0"/>
              </a:rPr>
              <a:t>default FG</a:t>
            </a:r>
            <a:r>
              <a:rPr lang="mn-MN" sz="2400" dirty="0" smtClean="0">
                <a:latin typeface="Tahoma" panose="020B0604030504040204" pitchFamily="34" charset="0"/>
                <a:ea typeface="Tahoma" panose="020B0604030504040204" pitchFamily="34" charset="0"/>
                <a:cs typeface="Tahoma" panose="020B0604030504040204" pitchFamily="34" charset="0"/>
              </a:rPr>
              <a:t> – г өөрчлөх ямар нэг команд хэрэгжээгүй. Уг слайд дээр </a:t>
            </a:r>
            <a:r>
              <a:rPr lang="en-US" sz="2400" dirty="0" smtClean="0">
                <a:latin typeface="Tahoma" panose="020B0604030504040204" pitchFamily="34" charset="0"/>
                <a:ea typeface="Tahoma" panose="020B0604030504040204" pitchFamily="34" charset="0"/>
                <a:cs typeface="Tahoma" panose="020B0604030504040204" pitchFamily="34" charset="0"/>
              </a:rPr>
              <a:t>MR_Marketing </a:t>
            </a:r>
            <a:r>
              <a:rPr lang="mn-MN" sz="2400" dirty="0" smtClean="0">
                <a:latin typeface="Tahoma" panose="020B0604030504040204" pitchFamily="34" charset="0"/>
                <a:ea typeface="Tahoma" panose="020B0604030504040204" pitchFamily="34" charset="0"/>
                <a:cs typeface="Tahoma" panose="020B0604030504040204" pitchFamily="34" charset="0"/>
              </a:rPr>
              <a:t>ӨС – ийн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FG3 </a:t>
            </a:r>
            <a:r>
              <a:rPr lang="mn-MN" sz="2400" dirty="0" smtClean="0">
                <a:latin typeface="Tahoma" panose="020B0604030504040204" pitchFamily="34" charset="0"/>
                <a:ea typeface="Tahoma" panose="020B0604030504040204" pitchFamily="34" charset="0"/>
                <a:cs typeface="Tahoma" panose="020B0604030504040204" pitchFamily="34" charset="0"/>
              </a:rPr>
              <a:t>болгож өөрчилсөн байна. Өөрчлөхдөө ӨС – г үүссэн хойно өөрчилж байгаа учраас </a:t>
            </a:r>
            <a:r>
              <a:rPr lang="en-US" sz="2400" dirty="0" smtClean="0">
                <a:latin typeface="Tahoma" panose="020B0604030504040204" pitchFamily="34" charset="0"/>
                <a:ea typeface="Tahoma" panose="020B0604030504040204" pitchFamily="34" charset="0"/>
                <a:cs typeface="Tahoma" panose="020B0604030504040204" pitchFamily="34" charset="0"/>
              </a:rPr>
              <a:t>ALTER DATABASE , </a:t>
            </a:r>
            <a:r>
              <a:rPr lang="mn-MN" sz="2400" dirty="0" smtClean="0">
                <a:latin typeface="Tahoma" panose="020B0604030504040204" pitchFamily="34" charset="0"/>
                <a:ea typeface="Tahoma" panose="020B0604030504040204" pitchFamily="34" charset="0"/>
                <a:cs typeface="Tahoma" panose="020B0604030504040204" pitchFamily="34" charset="0"/>
              </a:rPr>
              <a:t>болон </a:t>
            </a:r>
            <a:r>
              <a:rPr lang="en-US" sz="2400" dirty="0" smtClean="0">
                <a:latin typeface="Tahoma" panose="020B0604030504040204" pitchFamily="34" charset="0"/>
                <a:ea typeface="Tahoma" panose="020B0604030504040204" pitchFamily="34" charset="0"/>
                <a:cs typeface="Tahoma" panose="020B0604030504040204" pitchFamily="34" charset="0"/>
              </a:rPr>
              <a:t>MODIFY FILEGROUP </a:t>
            </a:r>
            <a:r>
              <a:rPr lang="mn-MN" sz="2400" dirty="0" smtClean="0">
                <a:latin typeface="Tahoma" panose="020B0604030504040204" pitchFamily="34" charset="0"/>
                <a:ea typeface="Tahoma" panose="020B0604030504040204" pitchFamily="34" charset="0"/>
                <a:cs typeface="Tahoma" panose="020B0604030504040204" pitchFamily="34" charset="0"/>
              </a:rPr>
              <a:t>командуудыг </a:t>
            </a:r>
            <a:r>
              <a:rPr lang="en-US" sz="2400" dirty="0" smtClean="0">
                <a:latin typeface="Tahoma" panose="020B0604030504040204" pitchFamily="34" charset="0"/>
                <a:ea typeface="Tahoma" panose="020B0604030504040204" pitchFamily="34" charset="0"/>
                <a:cs typeface="Tahoma" panose="020B0604030504040204" pitchFamily="34" charset="0"/>
              </a:rPr>
              <a:t>DEFAULT </a:t>
            </a:r>
            <a:r>
              <a:rPr lang="mn-MN" sz="2400" dirty="0" smtClean="0">
                <a:latin typeface="Tahoma" panose="020B0604030504040204" pitchFamily="34" charset="0"/>
                <a:ea typeface="Tahoma" panose="020B0604030504040204" pitchFamily="34" charset="0"/>
                <a:cs typeface="Tahoma" panose="020B0604030504040204" pitchFamily="34" charset="0"/>
              </a:rPr>
              <a:t>түлхүүр үгтэ й хамт хэрэглэсэн байна. Мөн </a:t>
            </a:r>
            <a:r>
              <a:rPr lang="en-US" sz="2400" dirty="0" smtClean="0">
                <a:latin typeface="Tahoma" panose="020B0604030504040204" pitchFamily="34" charset="0"/>
                <a:ea typeface="Tahoma" panose="020B0604030504040204" pitchFamily="34" charset="0"/>
                <a:cs typeface="Tahoma" panose="020B0604030504040204" pitchFamily="34" charset="0"/>
              </a:rPr>
              <a:t>FG3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 хоосон биш</a:t>
            </a:r>
            <a:r>
              <a:rPr lang="en-US" sz="2400" dirty="0" smtClean="0">
                <a:latin typeface="Tahoma" panose="020B0604030504040204" pitchFamily="34" charset="0"/>
                <a:ea typeface="Tahoma" panose="020B0604030504040204" pitchFamily="34" charset="0"/>
                <a:cs typeface="Tahoma" panose="020B0604030504040204" pitchFamily="34" charset="0"/>
              </a:rPr>
              <a:t>(MR_Marketing_Data3 </a:t>
            </a:r>
            <a:r>
              <a:rPr lang="mn-MN" sz="2400" dirty="0" smtClean="0">
                <a:latin typeface="Tahoma" panose="020B0604030504040204" pitchFamily="34" charset="0"/>
                <a:ea typeface="Tahoma" panose="020B0604030504040204" pitchFamily="34" charset="0"/>
                <a:cs typeface="Tahoma" panose="020B0604030504040204" pitchFamily="34" charset="0"/>
              </a:rPr>
              <a:t>файлыг тухайн ФГ – т үүсгэсэн</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 тул тухайн команд нь амжилттай хэрэгжиж байна.</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9602" y="6491868"/>
            <a:ext cx="9167198" cy="2728332"/>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840200" y="3124200"/>
            <a:ext cx="1524000" cy="1524000"/>
          </a:xfrm>
          <a:prstGeom prst="rect">
            <a:avLst/>
          </a:prstGeom>
        </p:spPr>
      </p:pic>
    </p:spTree>
    <p:extLst>
      <p:ext uri="{BB962C8B-B14F-4D97-AF65-F5344CB8AC3E}">
        <p14:creationId xmlns:p14="http://schemas.microsoft.com/office/powerpoint/2010/main" val="21974000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97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 Хүснэгт бүрийн харьяалагдах файл группыг нягтлаад, хүснэгтийн файл группыг солиж дахин үүсгэх.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4200"/>
          <a:stretch/>
        </p:blipFill>
        <p:spPr>
          <a:xfrm>
            <a:off x="304800" y="2604739"/>
            <a:ext cx="18446143" cy="4598949"/>
          </a:xfrm>
          <a:prstGeom prst="rect">
            <a:avLst/>
          </a:prstGeom>
        </p:spPr>
      </p:pic>
      <p:sp>
        <p:nvSpPr>
          <p:cNvPr id="4" name="TextBox 3"/>
          <p:cNvSpPr txBox="1"/>
          <p:nvPr/>
        </p:nvSpPr>
        <p:spPr>
          <a:xfrm>
            <a:off x="797229" y="7404080"/>
            <a:ext cx="18522343" cy="3416320"/>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Дэлгэрэнгүй дээрх 3 болон 4 – ээр үйлдлүүд нь үйлдэл 5 буюу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 ийг өөрчлөхөөс өмнө хийгдэх тул ӨС – ийн </a:t>
            </a:r>
            <a:r>
              <a:rPr lang="en-US" sz="2400" dirty="0" smtClean="0">
                <a:latin typeface="Tahoma" panose="020B0604030504040204" pitchFamily="34" charset="0"/>
                <a:ea typeface="Tahoma" panose="020B0604030504040204" pitchFamily="34" charset="0"/>
                <a:cs typeface="Tahoma" panose="020B0604030504040204" pitchFamily="34" charset="0"/>
              </a:rPr>
              <a:t>default FG – </a:t>
            </a:r>
            <a:r>
              <a:rPr lang="mn-MN" sz="2400" dirty="0" smtClean="0">
                <a:latin typeface="Tahoma" panose="020B0604030504040204" pitchFamily="34" charset="0"/>
                <a:ea typeface="Tahoma" panose="020B0604030504040204" pitchFamily="34" charset="0"/>
                <a:cs typeface="Tahoma" panose="020B0604030504040204" pitchFamily="34" charset="0"/>
              </a:rPr>
              <a:t>г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байна гэж үзнэ. Учир нь өмнө нь </a:t>
            </a:r>
            <a:r>
              <a:rPr lang="en-US" sz="2400" dirty="0" smtClean="0">
                <a:latin typeface="Tahoma" panose="020B0604030504040204" pitchFamily="34" charset="0"/>
                <a:ea typeface="Tahoma" panose="020B0604030504040204" pitchFamily="34" charset="0"/>
                <a:cs typeface="Tahoma" panose="020B0604030504040204" pitchFamily="34" charset="0"/>
              </a:rPr>
              <a:t>default FG</a:t>
            </a:r>
            <a:r>
              <a:rPr lang="mn-MN" sz="2400" dirty="0" smtClean="0">
                <a:latin typeface="Tahoma" panose="020B0604030504040204" pitchFamily="34" charset="0"/>
                <a:ea typeface="Tahoma" panose="020B0604030504040204" pitchFamily="34" charset="0"/>
                <a:cs typeface="Tahoma" panose="020B0604030504040204" pitchFamily="34" charset="0"/>
              </a:rPr>
              <a:t> – г өөрчлөх ямар нэг команд хэрэгжээгүй. Уг слайд дээр</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ӨС – аас </a:t>
            </a:r>
            <a:r>
              <a:rPr lang="en-US" sz="2400" dirty="0" smtClean="0">
                <a:latin typeface="Tahoma" panose="020B0604030504040204" pitchFamily="34" charset="0"/>
                <a:ea typeface="Tahoma" panose="020B0604030504040204" pitchFamily="34" charset="0"/>
                <a:cs typeface="Tahoma" panose="020B0604030504040204" pitchFamily="34" charset="0"/>
              </a:rPr>
              <a:t>Movie, Reviewer, Rating </a:t>
            </a:r>
            <a:r>
              <a:rPr lang="mn-MN" sz="2400" dirty="0" smtClean="0">
                <a:latin typeface="Tahoma" panose="020B0604030504040204" pitchFamily="34" charset="0"/>
                <a:ea typeface="Tahoma" panose="020B0604030504040204" pitchFamily="34" charset="0"/>
                <a:cs typeface="Tahoma" panose="020B0604030504040204" pitchFamily="34" charset="0"/>
              </a:rPr>
              <a:t>гэх хүснэгтүүдийг устгаад, дахин үүсгэж байгаа үйл явц харуулав. ӨС – ийн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тул </a:t>
            </a:r>
            <a:r>
              <a:rPr lang="en-US" sz="2400" dirty="0" smtClean="0">
                <a:latin typeface="Tahoma" panose="020B0604030504040204" pitchFamily="34" charset="0"/>
                <a:ea typeface="Tahoma" panose="020B0604030504040204" pitchFamily="34" charset="0"/>
                <a:cs typeface="Tahoma" panose="020B0604030504040204" pitchFamily="34" charset="0"/>
              </a:rPr>
              <a:t>movie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хүснэгтийг ямар нэг файл групп зааж өгөхгүйгээр үүсгэхэд шууд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дээр үүсэх юм. Учир нь файл групп зааж өгөхгүйгээр файл, хүснэгт үүсгэсэн тохиолдолд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дээр үүсггддэг. Харин </a:t>
            </a:r>
            <a:r>
              <a:rPr lang="en-US" sz="2400" dirty="0" smtClean="0">
                <a:latin typeface="Tahoma" panose="020B0604030504040204" pitchFamily="34" charset="0"/>
                <a:ea typeface="Tahoma" panose="020B0604030504040204" pitchFamily="34" charset="0"/>
                <a:cs typeface="Tahoma" panose="020B0604030504040204" pitchFamily="34" charset="0"/>
              </a:rPr>
              <a:t>Reviewer, Rating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хүснэгтүүдийг дахин үүсэгх </a:t>
            </a:r>
            <a:r>
              <a:rPr lang="en-US" sz="2400" dirty="0" smtClean="0">
                <a:latin typeface="Tahoma" panose="020B0604030504040204" pitchFamily="34" charset="0"/>
                <a:ea typeface="Tahoma" panose="020B0604030504040204" pitchFamily="34" charset="0"/>
                <a:cs typeface="Tahoma" panose="020B0604030504040204" pitchFamily="34" charset="0"/>
              </a:rPr>
              <a:t>ON </a:t>
            </a:r>
            <a:r>
              <a:rPr lang="mn-MN" sz="2400" dirty="0" smtClean="0">
                <a:latin typeface="Tahoma" panose="020B0604030504040204" pitchFamily="34" charset="0"/>
                <a:ea typeface="Tahoma" panose="020B0604030504040204" pitchFamily="34" charset="0"/>
                <a:cs typeface="Tahoma" panose="020B0604030504040204" pitchFamily="34" charset="0"/>
              </a:rPr>
              <a:t>түлхүүр үгийг ашиглан харгалзан </a:t>
            </a:r>
            <a:r>
              <a:rPr lang="en-US" sz="2400" dirty="0" smtClean="0">
                <a:latin typeface="Tahoma" panose="020B0604030504040204" pitchFamily="34" charset="0"/>
                <a:ea typeface="Tahoma" panose="020B0604030504040204" pitchFamily="34" charset="0"/>
                <a:cs typeface="Tahoma" panose="020B0604030504040204" pitchFamily="34" charset="0"/>
              </a:rPr>
              <a:t>FG2, FG3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группууд дээр үүсгэж байна.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154400" y="2604739"/>
            <a:ext cx="1524000" cy="1524000"/>
          </a:xfrm>
          <a:prstGeom prst="rect">
            <a:avLst/>
          </a:prstGeom>
        </p:spPr>
      </p:pic>
    </p:spTree>
    <p:extLst>
      <p:ext uri="{BB962C8B-B14F-4D97-AF65-F5344CB8AC3E}">
        <p14:creationId xmlns:p14="http://schemas.microsoft.com/office/powerpoint/2010/main" val="1447691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5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 Хүснэгт бүрийн харьяалагдах файл группыг нягтлаад, хүснэгтийн файл группыг солиж дахин үүсгэх.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050" y="2667000"/>
            <a:ext cx="18562701" cy="72390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92600" y="2297381"/>
            <a:ext cx="1447800" cy="1447800"/>
          </a:xfrm>
          <a:prstGeom prst="rect">
            <a:avLst/>
          </a:prstGeom>
        </p:spPr>
      </p:pic>
    </p:spTree>
    <p:extLst>
      <p:ext uri="{BB962C8B-B14F-4D97-AF65-F5344CB8AC3E}">
        <p14:creationId xmlns:p14="http://schemas.microsoft.com/office/powerpoint/2010/main" val="4011090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 Хүснэгт бүрийн харьяалагдах файл группыг нягтлаад, хүснэгтийн файл группыг солиж дахин үүсгэх.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050" y="2861105"/>
            <a:ext cx="18562701" cy="685079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535400" y="8153400"/>
            <a:ext cx="1905000" cy="1905000"/>
          </a:xfrm>
          <a:prstGeom prst="rect">
            <a:avLst/>
          </a:prstGeom>
        </p:spPr>
      </p:pic>
    </p:spTree>
    <p:extLst>
      <p:ext uri="{BB962C8B-B14F-4D97-AF65-F5344CB8AC3E}">
        <p14:creationId xmlns:p14="http://schemas.microsoft.com/office/powerpoint/2010/main" val="2132983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492773"/>
            <a:ext cx="16942523" cy="2865743"/>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1993"/>
          <a:stretch/>
        </p:blipFill>
        <p:spPr>
          <a:xfrm>
            <a:off x="152400" y="5358516"/>
            <a:ext cx="19812000" cy="2104147"/>
          </a:xfrm>
          <a:prstGeom prst="rect">
            <a:avLst/>
          </a:prstGeom>
        </p:spPr>
      </p:pic>
      <p:sp>
        <p:nvSpPr>
          <p:cNvPr id="2" name="TextBox 1"/>
          <p:cNvSpPr txBox="1"/>
          <p:nvPr/>
        </p:nvSpPr>
        <p:spPr>
          <a:xfrm>
            <a:off x="304800" y="8071627"/>
            <a:ext cx="19507200" cy="2308324"/>
          </a:xfrm>
          <a:prstGeom prst="rect">
            <a:avLst/>
          </a:prstGeom>
          <a:solidFill>
            <a:schemeClr val="accent1">
              <a:lumMod val="40000"/>
              <a:lumOff val="60000"/>
            </a:schemeClr>
          </a:solidFill>
        </p:spPr>
        <p:txBody>
          <a:bodyPr wrap="square" rtlCol="0">
            <a:spAutoFit/>
          </a:bodyPr>
          <a:lstStyle/>
          <a:p>
            <a:pPr algn="just">
              <a:lnSpc>
                <a:spcPct val="150000"/>
              </a:lnSpc>
            </a:pPr>
            <a:r>
              <a:rPr lang="en-US" sz="2400" dirty="0" smtClean="0">
                <a:latin typeface="Tahoma" panose="020B0604030504040204" pitchFamily="34" charset="0"/>
                <a:ea typeface="Tahoma" panose="020B0604030504040204" pitchFamily="34" charset="0"/>
                <a:cs typeface="Tahoma" panose="020B0604030504040204" pitchFamily="34" charset="0"/>
              </a:rPr>
              <a:t>CREATE DATABASE </a:t>
            </a:r>
            <a:r>
              <a:rPr lang="mn-MN" sz="2400" dirty="0" smtClean="0">
                <a:latin typeface="Tahoma" panose="020B0604030504040204" pitchFamily="34" charset="0"/>
                <a:ea typeface="Tahoma" panose="020B0604030504040204" pitchFamily="34" charset="0"/>
                <a:cs typeface="Tahoma" panose="020B0604030504040204" pitchFamily="34" charset="0"/>
              </a:rPr>
              <a:t>командаар </a:t>
            </a:r>
            <a:r>
              <a:rPr lang="en-US" sz="2400" dirty="0" smtClean="0">
                <a:latin typeface="Tahoma" panose="020B0604030504040204" pitchFamily="34" charset="0"/>
                <a:ea typeface="Tahoma" panose="020B0604030504040204" pitchFamily="34" charset="0"/>
                <a:cs typeface="Tahoma" panose="020B0604030504040204" pitchFamily="34" charset="0"/>
              </a:rPr>
              <a:t>MR_Marketing </a:t>
            </a:r>
            <a:r>
              <a:rPr lang="mn-MN" sz="2400" dirty="0" smtClean="0">
                <a:latin typeface="Tahoma" panose="020B0604030504040204" pitchFamily="34" charset="0"/>
                <a:ea typeface="Tahoma" panose="020B0604030504040204" pitchFamily="34" charset="0"/>
                <a:cs typeface="Tahoma" panose="020B0604030504040204" pitchFamily="34" charset="0"/>
              </a:rPr>
              <a:t>нэртэй өгөгдлийн сан үүсгэсэн бөгөөд анх өгөгдлийн санг үүсгэхэд үүсэх үндсэн 2 файлыг тухайн слайд дээр харуулсан болно. Мөн </a:t>
            </a:r>
            <a:r>
              <a:rPr lang="en-US" sz="2400" dirty="0" smtClean="0">
                <a:latin typeface="Tahoma" panose="020B0604030504040204" pitchFamily="34" charset="0"/>
                <a:ea typeface="Tahoma" panose="020B0604030504040204" pitchFamily="34" charset="0"/>
                <a:cs typeface="Tahoma" panose="020B0604030504040204" pitchFamily="34" charset="0"/>
              </a:rPr>
              <a:t>USE </a:t>
            </a:r>
            <a:r>
              <a:rPr lang="mn-MN" sz="2400" dirty="0" smtClean="0">
                <a:latin typeface="Tahoma" panose="020B0604030504040204" pitchFamily="34" charset="0"/>
                <a:ea typeface="Tahoma" panose="020B0604030504040204" pitchFamily="34" charset="0"/>
                <a:cs typeface="Tahoma" panose="020B0604030504040204" pitchFamily="34" charset="0"/>
              </a:rPr>
              <a:t>командаар тухайн өгөгдлийн санг ашиглаж байна. Анх өгөгдлийн санг үүсгэхэд автоматаар </a:t>
            </a:r>
            <a:r>
              <a:rPr lang="en-US" sz="2400" dirty="0" smtClean="0">
                <a:latin typeface="Tahoma" panose="020B0604030504040204" pitchFamily="34" charset="0"/>
                <a:ea typeface="Tahoma" panose="020B0604030504040204" pitchFamily="34" charset="0"/>
                <a:cs typeface="Tahoma" panose="020B0604030504040204" pitchFamily="34" charset="0"/>
              </a:rPr>
              <a:t>.mdf, .ldf </a:t>
            </a:r>
            <a:r>
              <a:rPr lang="mn-MN" sz="2400" dirty="0" smtClean="0">
                <a:latin typeface="Tahoma" panose="020B0604030504040204" pitchFamily="34" charset="0"/>
                <a:ea typeface="Tahoma" panose="020B0604030504040204" pitchFamily="34" charset="0"/>
                <a:cs typeface="Tahoma" panose="020B0604030504040204" pitchFamily="34" charset="0"/>
              </a:rPr>
              <a:t>гэх </a:t>
            </a:r>
            <a:r>
              <a:rPr lang="en-US" sz="2400" dirty="0" smtClean="0">
                <a:latin typeface="Tahoma" panose="020B0604030504040204" pitchFamily="34" charset="0"/>
                <a:ea typeface="Tahoma" panose="020B0604030504040204" pitchFamily="34" charset="0"/>
                <a:cs typeface="Tahoma" panose="020B0604030504040204" pitchFamily="34" charset="0"/>
              </a:rPr>
              <a:t>data </a:t>
            </a:r>
            <a:r>
              <a:rPr lang="mn-MN" sz="2400" dirty="0" smtClean="0">
                <a:latin typeface="Tahoma" panose="020B0604030504040204" pitchFamily="34" charset="0"/>
                <a:ea typeface="Tahoma" panose="020B0604030504040204" pitchFamily="34" charset="0"/>
                <a:cs typeface="Tahoma" panose="020B0604030504040204" pitchFamily="34" charset="0"/>
              </a:rPr>
              <a:t>болон лог файлууд үүсдэг. Үүсгэх үед нэмэлт файл групп үүсгээгүй бөгөөд </a:t>
            </a:r>
            <a:r>
              <a:rPr lang="en-US" sz="2400" dirty="0" smtClean="0">
                <a:latin typeface="Tahoma" panose="020B0604030504040204" pitchFamily="34" charset="0"/>
                <a:ea typeface="Tahoma" panose="020B0604030504040204" pitchFamily="34" charset="0"/>
                <a:cs typeface="Tahoma" panose="020B0604030504040204" pitchFamily="34" charset="0"/>
              </a:rPr>
              <a:t>default filegroup </a:t>
            </a:r>
            <a:r>
              <a:rPr lang="mn-MN" sz="2400" dirty="0" smtClean="0">
                <a:latin typeface="Tahoma" panose="020B0604030504040204" pitchFamily="34" charset="0"/>
                <a:ea typeface="Tahoma" panose="020B0604030504040204" pitchFamily="34" charset="0"/>
                <a:cs typeface="Tahoma" panose="020B0604030504040204" pitchFamily="34" charset="0"/>
              </a:rPr>
              <a:t>– ийг өөрчлөөгүй тул </a:t>
            </a:r>
            <a:r>
              <a:rPr lang="en-US" sz="2400" dirty="0" smtClean="0">
                <a:latin typeface="Tahoma" panose="020B0604030504040204" pitchFamily="34" charset="0"/>
                <a:ea typeface="Tahoma" panose="020B0604030504040204" pitchFamily="34" charset="0"/>
                <a:cs typeface="Tahoma" panose="020B0604030504040204" pitchFamily="34" charset="0"/>
              </a:rPr>
              <a:t>default filegroup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primary filegroup </a:t>
            </a:r>
            <a:r>
              <a:rPr lang="mn-MN" sz="2400" dirty="0" smtClean="0">
                <a:latin typeface="Tahoma" panose="020B0604030504040204" pitchFamily="34" charset="0"/>
                <a:ea typeface="Tahoma" panose="020B0604030504040204" pitchFamily="34" charset="0"/>
                <a:cs typeface="Tahoma" panose="020B0604030504040204" pitchFamily="34" charset="0"/>
              </a:rPr>
              <a:t>байна.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647123" y="3201744"/>
            <a:ext cx="1447800" cy="1447800"/>
          </a:xfrm>
          <a:prstGeom prst="rect">
            <a:avLst/>
          </a:prstGeom>
        </p:spPr>
      </p:pic>
    </p:spTree>
    <p:extLst>
      <p:ext uri="{BB962C8B-B14F-4D97-AF65-F5344CB8AC3E}">
        <p14:creationId xmlns:p14="http://schemas.microsoft.com/office/powerpoint/2010/main" val="34879050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файл группын хэрэглээг хянах, </a:t>
            </a:r>
            <a:r>
              <a:rPr lang="mn-MN" sz="2400" b="1" dirty="0" smtClean="0">
                <a:latin typeface="Tahoma" panose="020B0604030504040204" pitchFamily="34" charset="0"/>
                <a:ea typeface="Tahoma" panose="020B0604030504040204" pitchFamily="34" charset="0"/>
                <a:cs typeface="Tahoma" panose="020B0604030504040204" pitchFamily="34" charset="0"/>
              </a:rPr>
              <a:t>зохицуулах</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 Хүснэгт бүрийн харьяалагдах файл группыг нягтлаад, хүснэгтийн файл группыг солиж дахин үүсгэх.</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61" y="2438400"/>
            <a:ext cx="16684534" cy="7364373"/>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983200" y="8202573"/>
            <a:ext cx="1600200" cy="1600200"/>
          </a:xfrm>
          <a:prstGeom prst="rect">
            <a:avLst/>
          </a:prstGeom>
        </p:spPr>
      </p:pic>
    </p:spTree>
    <p:extLst>
      <p:ext uri="{BB962C8B-B14F-4D97-AF65-F5344CB8AC3E}">
        <p14:creationId xmlns:p14="http://schemas.microsoft.com/office/powerpoint/2010/main" val="76406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8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4314" y="1447799"/>
            <a:ext cx="19507200" cy="3046988"/>
          </a:xfrm>
          <a:prstGeom prst="rect">
            <a:avLst/>
          </a:prstGeom>
          <a:noFill/>
          <a:ln w="15875">
            <a:solidFill>
              <a:schemeClr val="tx1"/>
            </a:solidFill>
          </a:ln>
        </p:spPr>
        <p:txBody>
          <a:bodyPr wrap="square" rtlCol="0">
            <a:spAutoFit/>
          </a:bodyPr>
          <a:lstStyle/>
          <a:p>
            <a:pPr algn="just"/>
            <a:r>
              <a:rPr lang="en-US" sz="3200" b="1" dirty="0" smtClean="0">
                <a:latin typeface="Tahoma" panose="020B0604030504040204" pitchFamily="34" charset="0"/>
                <a:ea typeface="Tahoma" panose="020B0604030504040204" pitchFamily="34" charset="0"/>
                <a:cs typeface="Tahoma" panose="020B0604030504040204" pitchFamily="34" charset="0"/>
              </a:rPr>
              <a:t>[</a:t>
            </a:r>
            <a:r>
              <a:rPr lang="en-US" sz="3200" b="1" dirty="0">
                <a:latin typeface="Tahoma" panose="020B0604030504040204" pitchFamily="34" charset="0"/>
                <a:ea typeface="Tahoma" panose="020B0604030504040204" pitchFamily="34" charset="0"/>
                <a:cs typeface="Tahoma" panose="020B0604030504040204" pitchFamily="34" charset="0"/>
              </a:rPr>
              <a:t>3</a:t>
            </a:r>
            <a:r>
              <a:rPr lang="en-US" sz="3200" b="1" dirty="0" smtClean="0">
                <a:latin typeface="Tahoma" panose="020B0604030504040204" pitchFamily="34" charset="0"/>
                <a:ea typeface="Tahoma" panose="020B0604030504040204" pitchFamily="34" charset="0"/>
                <a:cs typeface="Tahoma" panose="020B0604030504040204" pitchFamily="34" charset="0"/>
              </a:rPr>
              <a:t>]</a:t>
            </a:r>
            <a:r>
              <a:rPr lang="mn-MN" sz="3200" b="1" dirty="0" smtClean="0">
                <a:latin typeface="Tahoma" panose="020B0604030504040204" pitchFamily="34" charset="0"/>
                <a:ea typeface="Tahoma" panose="020B0604030504040204" pitchFamily="34" charset="0"/>
                <a:cs typeface="Tahoma" panose="020B0604030504040204" pitchFamily="34" charset="0"/>
              </a:rPr>
              <a:t>. </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1. ӨС-г устган, шинээр үүсгэх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2. </a:t>
            </a:r>
            <a:r>
              <a:rPr lang="en-US" sz="3200" dirty="0">
                <a:latin typeface="Tahoma" panose="020B0604030504040204" pitchFamily="34" charset="0"/>
                <a:ea typeface="Tahoma" panose="020B0604030504040204" pitchFamily="34" charset="0"/>
                <a:cs typeface="Tahoma" panose="020B0604030504040204" pitchFamily="34" charset="0"/>
              </a:rPr>
              <a:t>Movie, Reviewer </a:t>
            </a:r>
            <a:r>
              <a:rPr lang="mn-MN" sz="3200" dirty="0">
                <a:latin typeface="Tahoma" panose="020B0604030504040204" pitchFamily="34" charset="0"/>
                <a:ea typeface="Tahoma" panose="020B0604030504040204" pitchFamily="34" charset="0"/>
                <a:cs typeface="Tahoma" panose="020B0604030504040204" pitchFamily="34" charset="0"/>
              </a:rPr>
              <a:t>хүснэгтүүд С дискэд үүсгэх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3. </a:t>
            </a:r>
            <a:r>
              <a:rPr lang="en-US" sz="3200" dirty="0">
                <a:latin typeface="Tahoma" panose="020B0604030504040204" pitchFamily="34" charset="0"/>
                <a:ea typeface="Tahoma" panose="020B0604030504040204" pitchFamily="34" charset="0"/>
                <a:cs typeface="Tahoma" panose="020B0604030504040204" pitchFamily="34" charset="0"/>
              </a:rPr>
              <a:t>Rating-</a:t>
            </a:r>
            <a:r>
              <a:rPr lang="mn-MN" sz="3200" dirty="0">
                <a:latin typeface="Tahoma" panose="020B0604030504040204" pitchFamily="34" charset="0"/>
                <a:ea typeface="Tahoma" panose="020B0604030504040204" pitchFamily="34" charset="0"/>
                <a:cs typeface="Tahoma" panose="020B0604030504040204" pitchFamily="34" charset="0"/>
              </a:rPr>
              <a:t>г </a:t>
            </a:r>
            <a:r>
              <a:rPr lang="en-US" sz="3200" dirty="0">
                <a:latin typeface="Tahoma" panose="020B0604030504040204" pitchFamily="34" charset="0"/>
                <a:ea typeface="Tahoma" panose="020B0604030504040204" pitchFamily="34" charset="0"/>
                <a:cs typeface="Tahoma" panose="020B0604030504040204" pitchFamily="34" charset="0"/>
              </a:rPr>
              <a:t>D </a:t>
            </a:r>
            <a:r>
              <a:rPr lang="mn-MN" sz="3200" dirty="0">
                <a:latin typeface="Tahoma" panose="020B0604030504040204" pitchFamily="34" charset="0"/>
                <a:ea typeface="Tahoma" panose="020B0604030504040204" pitchFamily="34" charset="0"/>
                <a:cs typeface="Tahoma" panose="020B0604030504040204" pitchFamily="34" charset="0"/>
              </a:rPr>
              <a:t>дискэд үүсгэх, 10 файлд хуваагдан хадгалдаг байхаар тохируулах</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a:p>
            <a:pPr algn="just"/>
            <a:r>
              <a:rPr lang="mn-MN" sz="3200" dirty="0">
                <a:latin typeface="Tahoma" panose="020B0604030504040204" pitchFamily="34" charset="0"/>
                <a:ea typeface="Tahoma" panose="020B0604030504040204" pitchFamily="34" charset="0"/>
                <a:cs typeface="Tahoma" panose="020B0604030504040204" pitchFamily="34" charset="0"/>
              </a:rPr>
              <a:t>4. </a:t>
            </a:r>
            <a:r>
              <a:rPr lang="en-US" sz="3200" dirty="0">
                <a:latin typeface="Tahoma" panose="020B0604030504040204" pitchFamily="34" charset="0"/>
                <a:ea typeface="Tahoma" panose="020B0604030504040204" pitchFamily="34" charset="0"/>
                <a:cs typeface="Tahoma" panose="020B0604030504040204" pitchFamily="34" charset="0"/>
              </a:rPr>
              <a:t>Rating </a:t>
            </a:r>
            <a:r>
              <a:rPr lang="mn-MN" sz="3200" dirty="0">
                <a:latin typeface="Tahoma" panose="020B0604030504040204" pitchFamily="34" charset="0"/>
                <a:ea typeface="Tahoma" panose="020B0604030504040204" pitchFamily="34" charset="0"/>
                <a:cs typeface="Tahoma" panose="020B0604030504040204" pitchFamily="34" charset="0"/>
              </a:rPr>
              <a:t>хүснэгтийн нийт хэмжээг 200</a:t>
            </a:r>
            <a:r>
              <a:rPr lang="en-US" sz="3200" dirty="0">
                <a:latin typeface="Tahoma" panose="020B0604030504040204" pitchFamily="34" charset="0"/>
                <a:ea typeface="Tahoma" panose="020B0604030504040204" pitchFamily="34" charset="0"/>
                <a:cs typeface="Tahoma" panose="020B0604030504040204" pitchFamily="34" charset="0"/>
              </a:rPr>
              <a:t>MB </a:t>
            </a:r>
            <a:r>
              <a:rPr lang="mn-MN" sz="3200" dirty="0">
                <a:latin typeface="Tahoma" panose="020B0604030504040204" pitchFamily="34" charset="0"/>
                <a:ea typeface="Tahoma" panose="020B0604030504040204" pitchFamily="34" charset="0"/>
                <a:cs typeface="Tahoma" panose="020B0604030504040204" pitchFamily="34" charset="0"/>
              </a:rPr>
              <a:t>болох хүртэл зохиомлоор мөр бичлэг нэмэх. (</a:t>
            </a:r>
            <a:r>
              <a:rPr lang="en-US" sz="3200" dirty="0">
                <a:latin typeface="Tahoma" panose="020B0604030504040204" pitchFamily="34" charset="0"/>
                <a:ea typeface="Tahoma" panose="020B0604030504040204" pitchFamily="34" charset="0"/>
                <a:cs typeface="Tahoma" panose="020B0604030504040204" pitchFamily="34" charset="0"/>
              </a:rPr>
              <a:t>C-</a:t>
            </a:r>
            <a:r>
              <a:rPr lang="mn-MN" sz="3200" dirty="0">
                <a:latin typeface="Tahoma" panose="020B0604030504040204" pitchFamily="34" charset="0"/>
                <a:ea typeface="Tahoma" panose="020B0604030504040204" pitchFamily="34" charset="0"/>
                <a:cs typeface="Tahoma" panose="020B0604030504040204" pitchFamily="34" charset="0"/>
              </a:rPr>
              <a:t>н код бичиж </a:t>
            </a:r>
            <a:r>
              <a:rPr lang="en-US" sz="3200" dirty="0">
                <a:latin typeface="Tahoma" panose="020B0604030504040204" pitchFamily="34" charset="0"/>
                <a:ea typeface="Tahoma" panose="020B0604030504040204" pitchFamily="34" charset="0"/>
                <a:cs typeface="Tahoma" panose="020B0604030504040204" pitchFamily="34" charset="0"/>
              </a:rPr>
              <a:t>insert </a:t>
            </a:r>
            <a:r>
              <a:rPr lang="mn-MN" sz="3200" dirty="0">
                <a:latin typeface="Tahoma" panose="020B0604030504040204" pitchFamily="34" charset="0"/>
                <a:ea typeface="Tahoma" panose="020B0604030504040204" pitchFamily="34" charset="0"/>
                <a:cs typeface="Tahoma" panose="020B0604030504040204" pitchFamily="34" charset="0"/>
              </a:rPr>
              <a:t>бүхий текс файл үүсгэж, оруулах боломжтой</a:t>
            </a:r>
            <a:r>
              <a:rPr lang="mn-MN" sz="3200" dirty="0" smtClean="0">
                <a:latin typeface="Tahoma" panose="020B0604030504040204" pitchFamily="34" charset="0"/>
                <a:ea typeface="Tahoma" panose="020B0604030504040204" pitchFamily="34" charset="0"/>
                <a:cs typeface="Tahoma" panose="020B0604030504040204" pitchFamily="34" charset="0"/>
              </a:rPr>
              <a:t>)</a:t>
            </a:r>
            <a:endParaRPr lang="mn-MN" sz="32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324314" y="4648200"/>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a:latin typeface="Tahoma" panose="020B0604030504040204" pitchFamily="34" charset="0"/>
                <a:ea typeface="Tahoma" panose="020B0604030504040204" pitchFamily="34" charset="0"/>
                <a:cs typeface="Tahoma" panose="020B0604030504040204" pitchFamily="34" charset="0"/>
              </a:rPr>
              <a:t>1. ӨС-г устган, шинээр </a:t>
            </a:r>
            <a:r>
              <a:rPr lang="mn-MN" sz="2400" dirty="0" smtClean="0">
                <a:latin typeface="Tahoma" panose="020B0604030504040204" pitchFamily="34" charset="0"/>
                <a:ea typeface="Tahoma" panose="020B0604030504040204" pitchFamily="34" charset="0"/>
                <a:cs typeface="Tahoma" panose="020B0604030504040204" pitchFamily="34" charset="0"/>
              </a:rPr>
              <a:t>үүсгэх</a:t>
            </a:r>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153" y="5715000"/>
            <a:ext cx="8973945" cy="5001872"/>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9826"/>
          <a:stretch/>
        </p:blipFill>
        <p:spPr>
          <a:xfrm>
            <a:off x="6995533" y="5562600"/>
            <a:ext cx="12835982" cy="2667000"/>
          </a:xfrm>
          <a:prstGeom prst="rect">
            <a:avLst/>
          </a:prstGeom>
          <a:ln>
            <a:solidFill>
              <a:schemeClr val="accent1"/>
            </a:solidFill>
          </a:ln>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6731"/>
          <a:stretch/>
        </p:blipFill>
        <p:spPr>
          <a:xfrm>
            <a:off x="8534400" y="8229600"/>
            <a:ext cx="9525000" cy="2661637"/>
          </a:xfrm>
          <a:prstGeom prst="rect">
            <a:avLst/>
          </a:prstGeom>
          <a:ln>
            <a:solidFill>
              <a:schemeClr val="accent1"/>
            </a:solidFill>
          </a:ln>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8223416" y="8703168"/>
            <a:ext cx="1714500" cy="1714500"/>
          </a:xfrm>
          <a:prstGeom prst="rect">
            <a:avLst/>
          </a:prstGeom>
        </p:spPr>
      </p:pic>
    </p:spTree>
    <p:extLst>
      <p:ext uri="{BB962C8B-B14F-4D97-AF65-F5344CB8AC3E}">
        <p14:creationId xmlns:p14="http://schemas.microsoft.com/office/powerpoint/2010/main" val="1424619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2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7324" y="1600200"/>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Movie, Reviewer </a:t>
            </a:r>
            <a:r>
              <a:rPr lang="mn-MN" sz="2400" dirty="0">
                <a:latin typeface="Tahoma" panose="020B0604030504040204" pitchFamily="34" charset="0"/>
                <a:ea typeface="Tahoma" panose="020B0604030504040204" pitchFamily="34" charset="0"/>
                <a:cs typeface="Tahoma" panose="020B0604030504040204" pitchFamily="34" charset="0"/>
              </a:rPr>
              <a:t>хүснэгтүүд С дискэд </a:t>
            </a:r>
            <a:r>
              <a:rPr lang="mn-MN" sz="2400" dirty="0" smtClean="0">
                <a:latin typeface="Tahoma" panose="020B0604030504040204" pitchFamily="34" charset="0"/>
                <a:ea typeface="Tahoma" panose="020B0604030504040204" pitchFamily="34" charset="0"/>
                <a:cs typeface="Tahoma" panose="020B0604030504040204" pitchFamily="34" charset="0"/>
              </a:rPr>
              <a:t>үүсгэх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2667000"/>
            <a:ext cx="13874356" cy="327660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6731"/>
          <a:stretch/>
        </p:blipFill>
        <p:spPr>
          <a:xfrm>
            <a:off x="10070480" y="3733800"/>
            <a:ext cx="9525000" cy="2661637"/>
          </a:xfrm>
          <a:prstGeom prst="rect">
            <a:avLst/>
          </a:prstGeom>
          <a:ln>
            <a:solidFill>
              <a:schemeClr val="accent1"/>
            </a:solidFill>
          </a:ln>
        </p:spPr>
      </p:pic>
      <p:sp>
        <p:nvSpPr>
          <p:cNvPr id="6" name="TextBox 5"/>
          <p:cNvSpPr txBox="1"/>
          <p:nvPr/>
        </p:nvSpPr>
        <p:spPr>
          <a:xfrm>
            <a:off x="797229" y="7404080"/>
            <a:ext cx="18522343" cy="2862322"/>
          </a:xfrm>
          <a:prstGeom prst="rect">
            <a:avLst/>
          </a:prstGeom>
          <a:solidFill>
            <a:schemeClr val="accent1">
              <a:lumMod val="40000"/>
              <a:lumOff val="60000"/>
            </a:schemeClr>
          </a:solidFill>
        </p:spPr>
        <p:txBody>
          <a:bodyPr wrap="square" rtlCol="0">
            <a:spAutoFit/>
          </a:bodyPr>
          <a:lstStyle/>
          <a:p>
            <a:pPr algn="just">
              <a:lnSpc>
                <a:spcPct val="150000"/>
              </a:lnSpc>
            </a:pPr>
            <a:r>
              <a:rPr lang="en-US" sz="2400" dirty="0" smtClean="0">
                <a:latin typeface="Tahoma" panose="020B0604030504040204" pitchFamily="34" charset="0"/>
                <a:ea typeface="Tahoma" panose="020B0604030504040204" pitchFamily="34" charset="0"/>
                <a:cs typeface="Tahoma" panose="020B0604030504040204" pitchFamily="34" charset="0"/>
              </a:rPr>
              <a:t>Movie, 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хүснэгтүүдийг </a:t>
            </a:r>
            <a:r>
              <a:rPr lang="en-US" sz="2400" dirty="0" smtClean="0">
                <a:latin typeface="Tahoma" panose="020B0604030504040204" pitchFamily="34" charset="0"/>
                <a:ea typeface="Tahoma" panose="020B0604030504040204" pitchFamily="34" charset="0"/>
                <a:cs typeface="Tahoma" panose="020B0604030504040204" pitchFamily="34" charset="0"/>
              </a:rPr>
              <a:t>C </a:t>
            </a:r>
            <a:r>
              <a:rPr lang="mn-MN" sz="2400" dirty="0" smtClean="0">
                <a:latin typeface="Tahoma" panose="020B0604030504040204" pitchFamily="34" charset="0"/>
                <a:ea typeface="Tahoma" panose="020B0604030504040204" pitchFamily="34" charset="0"/>
                <a:cs typeface="Tahoma" panose="020B0604030504040204" pitchFamily="34" charset="0"/>
              </a:rPr>
              <a:t>дискэн дээр үүсгэхийн тулд ямар нэг нэмэлт файл групп үүсгэхгүйгээр үүсгэж болох бөгөөд ӨС үүсэх үед автоматаар С дискэн дээр үндсэн </a:t>
            </a:r>
            <a:r>
              <a:rPr lang="en-US" sz="2400" dirty="0" smtClean="0">
                <a:latin typeface="Tahoma" panose="020B0604030504040204" pitchFamily="34" charset="0"/>
                <a:ea typeface="Tahoma" panose="020B0604030504040204" pitchFamily="34" charset="0"/>
                <a:cs typeface="Tahoma" panose="020B0604030504040204" pitchFamily="34" charset="0"/>
              </a:rPr>
              <a:t>data, log </a:t>
            </a:r>
            <a:r>
              <a:rPr lang="mn-MN" sz="2400" dirty="0" smtClean="0">
                <a:latin typeface="Tahoma" panose="020B0604030504040204" pitchFamily="34" charset="0"/>
                <a:ea typeface="Tahoma" panose="020B0604030504040204" pitchFamily="34" charset="0"/>
                <a:cs typeface="Tahoma" panose="020B0604030504040204" pitchFamily="34" charset="0"/>
              </a:rPr>
              <a:t>файлууд нь үүсгэгдэх бөгөөд мөн С дискэн дээр</a:t>
            </a:r>
            <a:r>
              <a:rPr lang="en-US" sz="2400" dirty="0" smtClean="0">
                <a:latin typeface="Tahoma" panose="020B0604030504040204" pitchFamily="34" charset="0"/>
                <a:ea typeface="Tahoma" panose="020B0604030504040204" pitchFamily="34" charset="0"/>
                <a:cs typeface="Tahoma" panose="020B0604030504040204" pitchFamily="34" charset="0"/>
              </a:rPr>
              <a:t> primary FG </a:t>
            </a:r>
            <a:r>
              <a:rPr lang="mn-MN" sz="2400" dirty="0" smtClean="0">
                <a:latin typeface="Tahoma" panose="020B0604030504040204" pitchFamily="34" charset="0"/>
                <a:ea typeface="Tahoma" panose="020B0604030504040204" pitchFamily="34" charset="0"/>
                <a:cs typeface="Tahoma" panose="020B0604030504040204" pitchFamily="34" charset="0"/>
              </a:rPr>
              <a:t>үүсэх юм.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өөрчлөх ямар нэг үйлдэл хэрэгжүүлээгүй тул </a:t>
            </a:r>
            <a:r>
              <a:rPr lang="en-US" sz="2400" dirty="0" smtClean="0">
                <a:latin typeface="Tahoma" panose="020B0604030504040204" pitchFamily="34" charset="0"/>
                <a:ea typeface="Tahoma" panose="020B0604030504040204" pitchFamily="34" charset="0"/>
                <a:cs typeface="Tahoma" panose="020B0604030504040204" pitchFamily="34" charset="0"/>
              </a:rPr>
              <a:t>default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байна. Үүнээс тухайн ӨС  дээр шууд ямар нэг файл групп зааж өгөхгүйгээр үүсгэх үед шууд </a:t>
            </a:r>
            <a:r>
              <a:rPr lang="en-US" sz="2400" dirty="0" smtClean="0">
                <a:latin typeface="Tahoma" panose="020B0604030504040204" pitchFamily="34" charset="0"/>
                <a:ea typeface="Tahoma" panose="020B0604030504040204" pitchFamily="34" charset="0"/>
                <a:cs typeface="Tahoma" panose="020B0604030504040204" pitchFamily="34" charset="0"/>
              </a:rPr>
              <a:t>default </a:t>
            </a:r>
            <a:r>
              <a:rPr lang="mn-MN" sz="2400" dirty="0" smtClean="0">
                <a:latin typeface="Tahoma" panose="020B0604030504040204" pitchFamily="34" charset="0"/>
                <a:ea typeface="Tahoma" panose="020B0604030504040204" pitchFamily="34" charset="0"/>
                <a:cs typeface="Tahoma" panose="020B0604030504040204" pitchFamily="34" charset="0"/>
              </a:rPr>
              <a:t>буюу </a:t>
            </a:r>
            <a:r>
              <a:rPr lang="en-US" sz="2400" dirty="0" smtClean="0">
                <a:latin typeface="Tahoma" panose="020B0604030504040204" pitchFamily="34" charset="0"/>
                <a:ea typeface="Tahoma" panose="020B0604030504040204" pitchFamily="34" charset="0"/>
                <a:cs typeface="Tahoma" panose="020B0604030504040204" pitchFamily="34" charset="0"/>
              </a:rPr>
              <a:t>primary</a:t>
            </a:r>
            <a:r>
              <a:rPr lang="mn-MN" sz="2400" dirty="0" smtClean="0">
                <a:latin typeface="Tahoma" panose="020B0604030504040204" pitchFamily="34" charset="0"/>
                <a:ea typeface="Tahoma" panose="020B0604030504040204" pitchFamily="34" charset="0"/>
                <a:cs typeface="Tahoma" panose="020B0604030504040204" pitchFamily="34" charset="0"/>
              </a:rPr>
              <a:t> файл групп дээр үүсгэгдэнэ.</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Мөн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 д ганцхан </a:t>
            </a:r>
            <a:r>
              <a:rPr lang="en-US" sz="2400" dirty="0" smtClean="0">
                <a:latin typeface="Tahoma" panose="020B0604030504040204" pitchFamily="34" charset="0"/>
                <a:ea typeface="Tahoma" panose="020B0604030504040204" pitchFamily="34" charset="0"/>
                <a:cs typeface="Tahoma" panose="020B0604030504040204" pitchFamily="34" charset="0"/>
              </a:rPr>
              <a:t>data file </a:t>
            </a:r>
            <a:r>
              <a:rPr lang="mn-MN" sz="2400" dirty="0" smtClean="0">
                <a:latin typeface="Tahoma" panose="020B0604030504040204" pitchFamily="34" charset="0"/>
                <a:ea typeface="Tahoma" panose="020B0604030504040204" pitchFamily="34" charset="0"/>
                <a:cs typeface="Tahoma" panose="020B0604030504040204" pitchFamily="34" charset="0"/>
              </a:rPr>
              <a:t>байх бөгөөд </a:t>
            </a:r>
            <a:r>
              <a:rPr lang="en-US" sz="2400" dirty="0" smtClean="0">
                <a:latin typeface="Tahoma" panose="020B0604030504040204" pitchFamily="34" charset="0"/>
                <a:ea typeface="Tahoma" panose="020B0604030504040204" pitchFamily="34" charset="0"/>
                <a:cs typeface="Tahoma" panose="020B0604030504040204" pitchFamily="34" charset="0"/>
              </a:rPr>
              <a:t>movie, 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хүснэгтүүд нь тухайн нэг </a:t>
            </a:r>
            <a:r>
              <a:rPr lang="en-US" sz="2400" dirty="0" smtClean="0">
                <a:latin typeface="Tahoma" panose="020B0604030504040204" pitchFamily="34" charset="0"/>
                <a:ea typeface="Tahoma" panose="020B0604030504040204" pitchFamily="34" charset="0"/>
                <a:cs typeface="Tahoma" panose="020B0604030504040204" pitchFamily="34" charset="0"/>
              </a:rPr>
              <a:t>file </a:t>
            </a:r>
            <a:r>
              <a:rPr lang="mn-MN" sz="2400" dirty="0" smtClean="0">
                <a:latin typeface="Tahoma" panose="020B0604030504040204" pitchFamily="34" charset="0"/>
                <a:ea typeface="Tahoma" panose="020B0604030504040204" pitchFamily="34" charset="0"/>
                <a:cs typeface="Tahoma" panose="020B0604030504040204" pitchFamily="34" charset="0"/>
              </a:rPr>
              <a:t>– д хамт байрлана.</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71624" y="5334000"/>
            <a:ext cx="1676400" cy="1676400"/>
          </a:xfrm>
          <a:prstGeom prst="rect">
            <a:avLst/>
          </a:prstGeom>
        </p:spPr>
      </p:pic>
    </p:spTree>
    <p:extLst>
      <p:ext uri="{BB962C8B-B14F-4D97-AF65-F5344CB8AC3E}">
        <p14:creationId xmlns:p14="http://schemas.microsoft.com/office/powerpoint/2010/main" val="1726757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6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7324" y="1600200"/>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Movie, Reviewer </a:t>
            </a:r>
            <a:r>
              <a:rPr lang="mn-MN" sz="2400" dirty="0">
                <a:latin typeface="Tahoma" panose="020B0604030504040204" pitchFamily="34" charset="0"/>
                <a:ea typeface="Tahoma" panose="020B0604030504040204" pitchFamily="34" charset="0"/>
                <a:cs typeface="Tahoma" panose="020B0604030504040204" pitchFamily="34" charset="0"/>
              </a:rPr>
              <a:t>хүснэгтүүд С дискэд </a:t>
            </a:r>
            <a:r>
              <a:rPr lang="mn-MN" sz="2400" dirty="0" smtClean="0">
                <a:latin typeface="Tahoma" panose="020B0604030504040204" pitchFamily="34" charset="0"/>
                <a:ea typeface="Tahoma" panose="020B0604030504040204" pitchFamily="34" charset="0"/>
                <a:cs typeface="Tahoma" panose="020B0604030504040204" pitchFamily="34" charset="0"/>
              </a:rPr>
              <a:t>үүсгэх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355909" y="9028330"/>
            <a:ext cx="18522343" cy="1200329"/>
          </a:xfrm>
          <a:prstGeom prst="rect">
            <a:avLst/>
          </a:prstGeom>
          <a:solidFill>
            <a:schemeClr val="accent1">
              <a:lumMod val="40000"/>
              <a:lumOff val="60000"/>
            </a:schemeClr>
          </a:solidFill>
        </p:spPr>
        <p:txBody>
          <a:bodyPr wrap="square" rtlCol="0">
            <a:spAutoFit/>
          </a:bodyPr>
          <a:lstStyle/>
          <a:p>
            <a:pPr algn="just">
              <a:lnSpc>
                <a:spcPct val="150000"/>
              </a:lnSpc>
            </a:pPr>
            <a:r>
              <a:rPr lang="en-US" sz="2400" dirty="0" smtClean="0">
                <a:latin typeface="Tahoma" panose="020B0604030504040204" pitchFamily="34" charset="0"/>
                <a:ea typeface="Tahoma" panose="020B0604030504040204" pitchFamily="34" charset="0"/>
                <a:cs typeface="Tahoma" panose="020B0604030504040204" pitchFamily="34" charset="0"/>
              </a:rPr>
              <a:t>Movie</a:t>
            </a:r>
            <a:r>
              <a:rPr lang="mn-MN" sz="2400" dirty="0" smtClean="0">
                <a:latin typeface="Tahoma" panose="020B0604030504040204" pitchFamily="34" charset="0"/>
                <a:ea typeface="Tahoma" panose="020B0604030504040204" pitchFamily="34" charset="0"/>
                <a:cs typeface="Tahoma" panose="020B0604030504040204" pitchFamily="34" charset="0"/>
              </a:rPr>
              <a:t> хүснэгтийн файл группыг </a:t>
            </a:r>
            <a:r>
              <a:rPr lang="en-US" sz="2400" dirty="0" smtClean="0">
                <a:latin typeface="Tahoma" panose="020B0604030504040204" pitchFamily="34" charset="0"/>
                <a:ea typeface="Tahoma" panose="020B0604030504040204" pitchFamily="34" charset="0"/>
                <a:cs typeface="Tahoma" panose="020B0604030504040204" pitchFamily="34" charset="0"/>
              </a:rPr>
              <a:t>sp_help movie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командын тусламжтайгаар харуулав.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C </a:t>
            </a:r>
            <a:r>
              <a:rPr lang="mn-MN" sz="2400" dirty="0" smtClean="0">
                <a:latin typeface="Tahoma" panose="020B0604030504040204" pitchFamily="34" charset="0"/>
                <a:ea typeface="Tahoma" panose="020B0604030504040204" pitchFamily="34" charset="0"/>
                <a:cs typeface="Tahoma" panose="020B0604030504040204" pitchFamily="34" charset="0"/>
              </a:rPr>
              <a:t>дискэнд байрлах тул </a:t>
            </a:r>
            <a:r>
              <a:rPr lang="en-US" sz="2400" dirty="0" smtClean="0">
                <a:latin typeface="Tahoma" panose="020B0604030504040204" pitchFamily="34" charset="0"/>
                <a:ea typeface="Tahoma" panose="020B0604030504040204" pitchFamily="34" charset="0"/>
                <a:cs typeface="Tahoma" panose="020B0604030504040204" pitchFamily="34" charset="0"/>
              </a:rPr>
              <a:t>Movie </a:t>
            </a:r>
            <a:r>
              <a:rPr lang="mn-MN" sz="2400" dirty="0" smtClean="0">
                <a:latin typeface="Tahoma" panose="020B0604030504040204" pitchFamily="34" charset="0"/>
                <a:ea typeface="Tahoma" panose="020B0604030504040204" pitchFamily="34" charset="0"/>
                <a:cs typeface="Tahoma" panose="020B0604030504040204" pitchFamily="34" charset="0"/>
              </a:rPr>
              <a:t>хүснэгт нь </a:t>
            </a:r>
            <a:r>
              <a:rPr lang="en-US" sz="2400" dirty="0" smtClean="0">
                <a:latin typeface="Tahoma" panose="020B0604030504040204" pitchFamily="34" charset="0"/>
                <a:ea typeface="Tahoma" panose="020B0604030504040204" pitchFamily="34" charset="0"/>
                <a:cs typeface="Tahoma" panose="020B0604030504040204" pitchFamily="34" charset="0"/>
              </a:rPr>
              <a:t>C </a:t>
            </a:r>
            <a:r>
              <a:rPr lang="mn-MN" sz="2400" dirty="0" smtClean="0">
                <a:latin typeface="Tahoma" panose="020B0604030504040204" pitchFamily="34" charset="0"/>
                <a:ea typeface="Tahoma" panose="020B0604030504040204" pitchFamily="34" charset="0"/>
                <a:cs typeface="Tahoma" panose="020B0604030504040204" pitchFamily="34" charset="0"/>
              </a:rPr>
              <a:t>дискэнд байрлах юм.</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24" y="2514600"/>
            <a:ext cx="15896948" cy="6019800"/>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48315" y="3048000"/>
            <a:ext cx="1600200" cy="1600200"/>
          </a:xfrm>
          <a:prstGeom prst="rect">
            <a:avLst/>
          </a:prstGeom>
        </p:spPr>
      </p:pic>
    </p:spTree>
    <p:extLst>
      <p:ext uri="{BB962C8B-B14F-4D97-AF65-F5344CB8AC3E}">
        <p14:creationId xmlns:p14="http://schemas.microsoft.com/office/powerpoint/2010/main" val="38325765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9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7324" y="1600200"/>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Movie, Reviewer </a:t>
            </a:r>
            <a:r>
              <a:rPr lang="mn-MN" sz="2400" dirty="0">
                <a:latin typeface="Tahoma" panose="020B0604030504040204" pitchFamily="34" charset="0"/>
                <a:ea typeface="Tahoma" panose="020B0604030504040204" pitchFamily="34" charset="0"/>
                <a:cs typeface="Tahoma" panose="020B0604030504040204" pitchFamily="34" charset="0"/>
              </a:rPr>
              <a:t>хүснэгтүүд С дискэд </a:t>
            </a:r>
            <a:r>
              <a:rPr lang="mn-MN" sz="2400" dirty="0" smtClean="0">
                <a:latin typeface="Tahoma" panose="020B0604030504040204" pitchFamily="34" charset="0"/>
                <a:ea typeface="Tahoma" panose="020B0604030504040204" pitchFamily="34" charset="0"/>
                <a:cs typeface="Tahoma" panose="020B0604030504040204" pitchFamily="34" charset="0"/>
              </a:rPr>
              <a:t>үүсгэх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355909" y="8839200"/>
            <a:ext cx="18522343" cy="1124988"/>
          </a:xfrm>
          <a:prstGeom prst="rect">
            <a:avLst/>
          </a:prstGeom>
          <a:solidFill>
            <a:schemeClr val="accent1">
              <a:lumMod val="40000"/>
              <a:lumOff val="60000"/>
            </a:schemeClr>
          </a:solidFill>
        </p:spPr>
        <p:txBody>
          <a:bodyPr wrap="square" rtlCol="0">
            <a:spAutoFit/>
          </a:bodyPr>
          <a:lstStyle/>
          <a:p>
            <a:pPr algn="just">
              <a:lnSpc>
                <a:spcPct val="150000"/>
              </a:lnSpc>
            </a:pPr>
            <a:r>
              <a:rPr lang="en-US" sz="2400" dirty="0" smtClean="0">
                <a:latin typeface="Tahoma" panose="020B0604030504040204" pitchFamily="34" charset="0"/>
                <a:ea typeface="Tahoma" panose="020B0604030504040204" pitchFamily="34" charset="0"/>
                <a:cs typeface="Tahoma" panose="020B0604030504040204" pitchFamily="34" charset="0"/>
              </a:rPr>
              <a:t>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файл группыг </a:t>
            </a:r>
            <a:r>
              <a:rPr lang="en-US" sz="2400" dirty="0" smtClean="0">
                <a:latin typeface="Tahoma" panose="020B0604030504040204" pitchFamily="34" charset="0"/>
                <a:ea typeface="Tahoma" panose="020B0604030504040204" pitchFamily="34" charset="0"/>
                <a:cs typeface="Tahoma" panose="020B0604030504040204" pitchFamily="34" charset="0"/>
              </a:rPr>
              <a:t>sp_help</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reviewer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командын тусламжтайгаар харуулав.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C </a:t>
            </a:r>
            <a:r>
              <a:rPr lang="mn-MN" sz="2400" dirty="0" smtClean="0">
                <a:latin typeface="Tahoma" panose="020B0604030504040204" pitchFamily="34" charset="0"/>
                <a:ea typeface="Tahoma" panose="020B0604030504040204" pitchFamily="34" charset="0"/>
                <a:cs typeface="Tahoma" panose="020B0604030504040204" pitchFamily="34" charset="0"/>
              </a:rPr>
              <a:t>дискэнд байрлах тул </a:t>
            </a:r>
            <a:endParaRPr lang="en-US" sz="24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2400" dirty="0" smtClean="0">
                <a:latin typeface="Tahoma" panose="020B0604030504040204" pitchFamily="34" charset="0"/>
                <a:ea typeface="Tahoma" panose="020B0604030504040204" pitchFamily="34" charset="0"/>
                <a:cs typeface="Tahoma" panose="020B0604030504040204" pitchFamily="34" charset="0"/>
              </a:rPr>
              <a:t>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 нь </a:t>
            </a:r>
            <a:r>
              <a:rPr lang="en-US" sz="2400" dirty="0" smtClean="0">
                <a:latin typeface="Tahoma" panose="020B0604030504040204" pitchFamily="34" charset="0"/>
                <a:ea typeface="Tahoma" panose="020B0604030504040204" pitchFamily="34" charset="0"/>
                <a:cs typeface="Tahoma" panose="020B0604030504040204" pitchFamily="34" charset="0"/>
              </a:rPr>
              <a:t>C </a:t>
            </a:r>
            <a:r>
              <a:rPr lang="mn-MN" sz="2400" dirty="0" smtClean="0">
                <a:latin typeface="Tahoma" panose="020B0604030504040204" pitchFamily="34" charset="0"/>
                <a:ea typeface="Tahoma" panose="020B0604030504040204" pitchFamily="34" charset="0"/>
                <a:cs typeface="Tahoma" panose="020B0604030504040204" pitchFamily="34" charset="0"/>
              </a:rPr>
              <a:t>дискэнд байрлах юм.</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24" y="2563304"/>
            <a:ext cx="15896948" cy="5922391"/>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97400" y="3067515"/>
            <a:ext cx="2057400" cy="2057400"/>
          </a:xfrm>
          <a:prstGeom prst="rect">
            <a:avLst/>
          </a:prstGeom>
        </p:spPr>
      </p:pic>
    </p:spTree>
    <p:extLst>
      <p:ext uri="{BB962C8B-B14F-4D97-AF65-F5344CB8AC3E}">
        <p14:creationId xmlns:p14="http://schemas.microsoft.com/office/powerpoint/2010/main" val="604342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3</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a:t>
            </a:r>
            <a:r>
              <a:rPr lang="mn-MN" sz="2400" dirty="0">
                <a:latin typeface="Tahoma" panose="020B0604030504040204" pitchFamily="34" charset="0"/>
                <a:ea typeface="Tahoma" panose="020B0604030504040204" pitchFamily="34" charset="0"/>
                <a:cs typeface="Tahoma" panose="020B0604030504040204" pitchFamily="34" charset="0"/>
              </a:rPr>
              <a:t>г </a:t>
            </a:r>
            <a:r>
              <a:rPr lang="en-US" sz="2400" dirty="0">
                <a:latin typeface="Tahoma" panose="020B0604030504040204" pitchFamily="34" charset="0"/>
                <a:ea typeface="Tahoma" panose="020B0604030504040204" pitchFamily="34" charset="0"/>
                <a:cs typeface="Tahoma" panose="020B0604030504040204" pitchFamily="34" charset="0"/>
              </a:rPr>
              <a:t>D </a:t>
            </a:r>
            <a:r>
              <a:rPr lang="mn-MN" sz="2400" dirty="0">
                <a:latin typeface="Tahoma" panose="020B0604030504040204" pitchFamily="34" charset="0"/>
                <a:ea typeface="Tahoma" panose="020B0604030504040204" pitchFamily="34" charset="0"/>
                <a:cs typeface="Tahoma" panose="020B0604030504040204" pitchFamily="34" charset="0"/>
              </a:rPr>
              <a:t>дискэд үүсгэх, 10 файлд хуваагдан хадгалдаг байхаар </a:t>
            </a:r>
            <a:r>
              <a:rPr lang="mn-MN" sz="2400" dirty="0" smtClean="0">
                <a:latin typeface="Tahoma" panose="020B0604030504040204" pitchFamily="34" charset="0"/>
                <a:ea typeface="Tahoma" panose="020B0604030504040204" pitchFamily="34" charset="0"/>
                <a:cs typeface="Tahoma" panose="020B0604030504040204" pitchFamily="34" charset="0"/>
              </a:rPr>
              <a:t>тохируулах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366010"/>
            <a:ext cx="12344400" cy="8606790"/>
          </a:xfrm>
          <a:prstGeom prst="rect">
            <a:avLst/>
          </a:prstGeom>
        </p:spPr>
      </p:pic>
      <p:sp>
        <p:nvSpPr>
          <p:cNvPr id="4" name="TextBox 3"/>
          <p:cNvSpPr txBox="1"/>
          <p:nvPr/>
        </p:nvSpPr>
        <p:spPr>
          <a:xfrm>
            <a:off x="12344400" y="3352800"/>
            <a:ext cx="7543800" cy="6370975"/>
          </a:xfrm>
          <a:prstGeom prst="rect">
            <a:avLst/>
          </a:prstGeom>
          <a:solidFill>
            <a:schemeClr val="accent1">
              <a:lumMod val="40000"/>
              <a:lumOff val="60000"/>
            </a:schemeClr>
          </a:solidFill>
        </p:spPr>
        <p:txBody>
          <a:bodyPr wrap="square" rtlCol="0">
            <a:spAutoFit/>
          </a:bodyPr>
          <a:lstStyle/>
          <a:p>
            <a:pPr algn="just"/>
            <a:r>
              <a:rPr lang="en-US" sz="2400" dirty="0">
                <a:latin typeface="Tahoma" panose="020B0604030504040204" pitchFamily="34" charset="0"/>
                <a:ea typeface="Tahoma" panose="020B0604030504040204" pitchFamily="34" charset="0"/>
                <a:cs typeface="Tahoma" panose="020B0604030504040204" pitchFamily="34" charset="0"/>
              </a:rPr>
              <a:t>Rating-</a:t>
            </a:r>
            <a:r>
              <a:rPr lang="mn-MN" sz="2400" dirty="0">
                <a:latin typeface="Tahoma" panose="020B0604030504040204" pitchFamily="34" charset="0"/>
                <a:ea typeface="Tahoma" panose="020B0604030504040204" pitchFamily="34" charset="0"/>
                <a:cs typeface="Tahoma" panose="020B0604030504040204" pitchFamily="34" charset="0"/>
              </a:rPr>
              <a:t>г </a:t>
            </a:r>
            <a:r>
              <a:rPr lang="en-US" sz="2400" dirty="0">
                <a:latin typeface="Tahoma" panose="020B0604030504040204" pitchFamily="34" charset="0"/>
                <a:ea typeface="Tahoma" panose="020B0604030504040204" pitchFamily="34" charset="0"/>
                <a:cs typeface="Tahoma" panose="020B0604030504040204" pitchFamily="34" charset="0"/>
              </a:rPr>
              <a:t>D </a:t>
            </a:r>
            <a:r>
              <a:rPr lang="mn-MN" sz="2400" dirty="0">
                <a:latin typeface="Tahoma" panose="020B0604030504040204" pitchFamily="34" charset="0"/>
                <a:ea typeface="Tahoma" panose="020B0604030504040204" pitchFamily="34" charset="0"/>
                <a:cs typeface="Tahoma" panose="020B0604030504040204" pitchFamily="34" charset="0"/>
              </a:rPr>
              <a:t>дискэд </a:t>
            </a:r>
            <a:r>
              <a:rPr lang="mn-MN" sz="2400" dirty="0" smtClean="0">
                <a:latin typeface="Tahoma" panose="020B0604030504040204" pitchFamily="34" charset="0"/>
                <a:ea typeface="Tahoma" panose="020B0604030504040204" pitchFamily="34" charset="0"/>
                <a:cs typeface="Tahoma" panose="020B0604030504040204" pitchFamily="34" charset="0"/>
              </a:rPr>
              <a:t>үүсгэх дээ </a:t>
            </a:r>
            <a:r>
              <a:rPr lang="en-US" sz="2400" dirty="0" smtClean="0">
                <a:latin typeface="Tahoma" panose="020B0604030504040204" pitchFamily="34" charset="0"/>
                <a:ea typeface="Tahoma" panose="020B0604030504040204" pitchFamily="34" charset="0"/>
                <a:cs typeface="Tahoma" panose="020B0604030504040204" pitchFamily="34" charset="0"/>
              </a:rPr>
              <a:t>Movie, Reviewer </a:t>
            </a:r>
            <a:r>
              <a:rPr lang="mn-MN" sz="2400" dirty="0" smtClean="0">
                <a:latin typeface="Tahoma" panose="020B0604030504040204" pitchFamily="34" charset="0"/>
                <a:ea typeface="Tahoma" panose="020B0604030504040204" pitchFamily="34" charset="0"/>
                <a:cs typeface="Tahoma" panose="020B0604030504040204" pitchFamily="34" charset="0"/>
              </a:rPr>
              <a:t>хүснэгтүүд нь ӨС – ийн </a:t>
            </a:r>
            <a:r>
              <a:rPr lang="en-US" sz="2400" dirty="0" smtClean="0">
                <a:latin typeface="Tahoma" panose="020B0604030504040204" pitchFamily="34" charset="0"/>
                <a:ea typeface="Tahoma" panose="020B0604030504040204" pitchFamily="34" charset="0"/>
                <a:cs typeface="Tahoma" panose="020B0604030504040204" pitchFamily="34" charset="0"/>
              </a:rPr>
              <a:t>primary FG</a:t>
            </a:r>
            <a:r>
              <a:rPr lang="mn-MN" sz="2400" dirty="0" smtClean="0">
                <a:latin typeface="Tahoma" panose="020B0604030504040204" pitchFamily="34" charset="0"/>
                <a:ea typeface="Tahoma" panose="020B0604030504040204" pitchFamily="34" charset="0"/>
                <a:cs typeface="Tahoma" panose="020B0604030504040204" pitchFamily="34" charset="0"/>
              </a:rPr>
              <a:t> – ийн  дата</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 файл дээр байрлах тул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 аас өөр нэмэлт файл групп үүсгэх шаардлагатай болох бөгөөд уг слайд дээр </a:t>
            </a:r>
            <a:r>
              <a:rPr lang="en-US" sz="2400" dirty="0" smtClean="0">
                <a:latin typeface="Tahoma" panose="020B0604030504040204" pitchFamily="34" charset="0"/>
                <a:ea typeface="Tahoma" panose="020B0604030504040204" pitchFamily="34" charset="0"/>
                <a:cs typeface="Tahoma" panose="020B0604030504040204" pitchFamily="34" charset="0"/>
              </a:rPr>
              <a:t>FG </a:t>
            </a:r>
            <a:r>
              <a:rPr lang="mn-MN" sz="2400" dirty="0" smtClean="0">
                <a:latin typeface="Tahoma" panose="020B0604030504040204" pitchFamily="34" charset="0"/>
                <a:ea typeface="Tahoma" panose="020B0604030504040204" pitchFamily="34" charset="0"/>
                <a:cs typeface="Tahoma" panose="020B0604030504040204" pitchFamily="34" charset="0"/>
              </a:rPr>
              <a:t>гэх </a:t>
            </a:r>
            <a:r>
              <a:rPr lang="mn-MN" sz="2400" dirty="0">
                <a:latin typeface="Tahoma" panose="020B0604030504040204" pitchFamily="34" charset="0"/>
                <a:ea typeface="Tahoma" panose="020B0604030504040204" pitchFamily="34" charset="0"/>
                <a:cs typeface="Tahoma" panose="020B0604030504040204" pitchFamily="34" charset="0"/>
              </a:rPr>
              <a:t>нэмэлт</a:t>
            </a:r>
            <a:r>
              <a:rPr lang="mn-MN" sz="2400" dirty="0" smtClean="0">
                <a:latin typeface="Tahoma" panose="020B0604030504040204" pitchFamily="34" charset="0"/>
                <a:ea typeface="Tahoma" panose="020B0604030504040204" pitchFamily="34" charset="0"/>
                <a:cs typeface="Tahoma" panose="020B0604030504040204" pitchFamily="34" charset="0"/>
              </a:rPr>
              <a:t> файл группыг </a:t>
            </a:r>
            <a:r>
              <a:rPr lang="en-US" sz="2400" dirty="0" smtClean="0">
                <a:latin typeface="Tahoma" panose="020B0604030504040204" pitchFamily="34" charset="0"/>
                <a:ea typeface="Tahoma" panose="020B0604030504040204" pitchFamily="34" charset="0"/>
                <a:cs typeface="Tahoma" panose="020B0604030504040204" pitchFamily="34" charset="0"/>
              </a:rPr>
              <a:t>ADD FILEGROUP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командыг ашиглан үүсгэж байгааг харуулав. Тухайн файл группыг замыг шууд өөрт нь зааж өгөх боломжгүй бөгөөд дээр нь байрлах файлд нь байрлах замыг зааж өгснөөр тухайн файл группын зам нь тодорхойлогдох юм. Мөн </a:t>
            </a:r>
            <a:r>
              <a:rPr lang="en-US" sz="2400" dirty="0" smtClean="0">
                <a:latin typeface="Tahoma" panose="020B0604030504040204" pitchFamily="34" charset="0"/>
                <a:ea typeface="Tahoma" panose="020B0604030504040204" pitchFamily="34" charset="0"/>
                <a:cs typeface="Tahoma" panose="020B0604030504040204" pitchFamily="34" charset="0"/>
              </a:rPr>
              <a:t>Rating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хүснэгтийг </a:t>
            </a:r>
            <a:r>
              <a:rPr lang="mn-MN" sz="2400" dirty="0">
                <a:latin typeface="Tahoma" panose="020B0604030504040204" pitchFamily="34" charset="0"/>
                <a:ea typeface="Tahoma" panose="020B0604030504040204" pitchFamily="34" charset="0"/>
                <a:cs typeface="Tahoma" panose="020B0604030504040204" pitchFamily="34" charset="0"/>
              </a:rPr>
              <a:t>10 файлд хуваагдан хадгалдаг байхаар </a:t>
            </a:r>
            <a:r>
              <a:rPr lang="mn-MN" sz="2400" dirty="0" smtClean="0">
                <a:latin typeface="Tahoma" panose="020B0604030504040204" pitchFamily="34" charset="0"/>
                <a:ea typeface="Tahoma" panose="020B0604030504040204" pitchFamily="34" charset="0"/>
                <a:cs typeface="Tahoma" panose="020B0604030504040204" pitchFamily="34" charset="0"/>
              </a:rPr>
              <a:t>тохируулах тул </a:t>
            </a:r>
            <a:r>
              <a:rPr lang="en-US" sz="2400" dirty="0" smtClean="0">
                <a:latin typeface="Tahoma" panose="020B0604030504040204" pitchFamily="34" charset="0"/>
                <a:ea typeface="Tahoma" panose="020B0604030504040204" pitchFamily="34" charset="0"/>
                <a:cs typeface="Tahoma" panose="020B0604030504040204" pitchFamily="34" charset="0"/>
              </a:rPr>
              <a:t>FG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группт </a:t>
            </a:r>
            <a:r>
              <a:rPr lang="en-US" sz="2400" dirty="0" smtClean="0">
                <a:latin typeface="Tahoma" panose="020B0604030504040204" pitchFamily="34" charset="0"/>
                <a:ea typeface="Tahoma" panose="020B0604030504040204" pitchFamily="34" charset="0"/>
                <a:cs typeface="Tahoma" panose="020B0604030504040204" pitchFamily="34" charset="0"/>
              </a:rPr>
              <a:t>D </a:t>
            </a:r>
            <a:r>
              <a:rPr lang="mn-MN" sz="2400" dirty="0" smtClean="0">
                <a:latin typeface="Tahoma" panose="020B0604030504040204" pitchFamily="34" charset="0"/>
                <a:ea typeface="Tahoma" panose="020B0604030504040204" pitchFamily="34" charset="0"/>
                <a:cs typeface="Tahoma" panose="020B0604030504040204" pitchFamily="34" charset="0"/>
              </a:rPr>
              <a:t>дискэнд байрлалтай 10 </a:t>
            </a:r>
            <a:r>
              <a:rPr lang="en-US" sz="2400" dirty="0" smtClean="0">
                <a:latin typeface="Tahoma" panose="020B0604030504040204" pitchFamily="34" charset="0"/>
                <a:ea typeface="Tahoma" panose="020B0604030504040204" pitchFamily="34" charset="0"/>
                <a:cs typeface="Tahoma" panose="020B0604030504040204" pitchFamily="34" charset="0"/>
              </a:rPr>
              <a:t>data fie </a:t>
            </a:r>
            <a:r>
              <a:rPr lang="mn-MN" sz="2400" dirty="0" smtClean="0">
                <a:latin typeface="Tahoma" panose="020B0604030504040204" pitchFamily="34" charset="0"/>
                <a:ea typeface="Tahoma" panose="020B0604030504040204" pitchFamily="34" charset="0"/>
                <a:cs typeface="Tahoma" panose="020B0604030504040204" pitchFamily="34" charset="0"/>
              </a:rPr>
              <a:t>– ийг үүсгэж өгөх шаардлагатай юм. Үүнээс </a:t>
            </a:r>
            <a:r>
              <a:rPr lang="en-US" sz="2400" dirty="0" smtClean="0">
                <a:latin typeface="Tahoma" panose="020B0604030504040204" pitchFamily="34" charset="0"/>
                <a:ea typeface="Tahoma" panose="020B0604030504040204" pitchFamily="34" charset="0"/>
                <a:cs typeface="Tahoma" panose="020B0604030504040204" pitchFamily="34" charset="0"/>
              </a:rPr>
              <a:t>FG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 нь 10 </a:t>
            </a:r>
            <a:r>
              <a:rPr lang="en-US" sz="2400" dirty="0" smtClean="0">
                <a:latin typeface="Tahoma" panose="020B0604030504040204" pitchFamily="34" charset="0"/>
                <a:ea typeface="Tahoma" panose="020B0604030504040204" pitchFamily="34" charset="0"/>
                <a:cs typeface="Tahoma" panose="020B0604030504040204" pitchFamily="34" charset="0"/>
              </a:rPr>
              <a:t>data </a:t>
            </a:r>
            <a:r>
              <a:rPr lang="mn-MN" sz="2400" dirty="0" smtClean="0">
                <a:latin typeface="Tahoma" panose="020B0604030504040204" pitchFamily="34" charset="0"/>
                <a:ea typeface="Tahoma" panose="020B0604030504040204" pitchFamily="34" charset="0"/>
                <a:cs typeface="Tahoma" panose="020B0604030504040204" pitchFamily="34" charset="0"/>
              </a:rPr>
              <a:t>файлтай болох бөгөөд тухайн </a:t>
            </a:r>
            <a:r>
              <a:rPr lang="en-US" sz="2400" dirty="0" smtClean="0">
                <a:latin typeface="Tahoma" panose="020B0604030504040204" pitchFamily="34" charset="0"/>
                <a:ea typeface="Tahoma" panose="020B0604030504040204" pitchFamily="34" charset="0"/>
                <a:cs typeface="Tahoma" panose="020B0604030504040204" pitchFamily="34" charset="0"/>
              </a:rPr>
              <a:t>FG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 дээр</a:t>
            </a:r>
            <a:r>
              <a:rPr lang="en-US" sz="2400" dirty="0" smtClean="0">
                <a:latin typeface="Tahoma" panose="020B0604030504040204" pitchFamily="34" charset="0"/>
                <a:ea typeface="Tahoma" panose="020B0604030504040204" pitchFamily="34" charset="0"/>
                <a:cs typeface="Tahoma" panose="020B0604030504040204" pitchFamily="34" charset="0"/>
              </a:rPr>
              <a:t> Rating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хүснэгтийг үүсгэхэд </a:t>
            </a:r>
            <a:r>
              <a:rPr lang="en-US" sz="2400" dirty="0" smtClean="0">
                <a:latin typeface="Tahoma" panose="020B0604030504040204" pitchFamily="34" charset="0"/>
                <a:ea typeface="Tahoma" panose="020B0604030504040204" pitchFamily="34" charset="0"/>
                <a:cs typeface="Tahoma" panose="020B0604030504040204" pitchFamily="34" charset="0"/>
              </a:rPr>
              <a:t>Rating </a:t>
            </a:r>
            <a:r>
              <a:rPr lang="mn-MN" sz="2400" dirty="0" smtClean="0">
                <a:latin typeface="Tahoma" panose="020B0604030504040204" pitchFamily="34" charset="0"/>
                <a:ea typeface="Tahoma" panose="020B0604030504040204" pitchFamily="34" charset="0"/>
                <a:cs typeface="Tahoma" panose="020B0604030504040204" pitchFamily="34" charset="0"/>
              </a:rPr>
              <a:t>хүснэгт нь уг 10 дата файлд хуваагдан хадгалагдах юм.</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1868" y="9863110"/>
            <a:ext cx="6200932" cy="1033490"/>
          </a:xfrm>
          <a:prstGeom prst="rect">
            <a:avLst/>
          </a:prstGeom>
          <a:ln>
            <a:solidFill>
              <a:srgbClr val="FF0000"/>
            </a:solidFill>
          </a:ln>
        </p:spPr>
      </p:pic>
      <p:pic>
        <p:nvPicPr>
          <p:cNvPr id="6" name="Recorded Sound">
            <a:hlinkClick r:id="" action="ppaction://media"/>
          </p:cNvPr>
          <p:cNvPicPr>
            <a:picLocks noChangeAspect="1"/>
          </p:cNvPicPr>
          <p:nvPr>
            <a:audioFile r:link="rId1"/>
            <p:extLst>
              <p:ext uri="{DAA4B4D4-6D71-4841-9C94-3DE7FCFB9230}">
                <p14:media xmlns:p14="http://schemas.microsoft.com/office/powerpoint/2010/main" r:embed="rId2">
                  <p14:trim end="18487.2563"/>
                </p14:media>
              </p:ext>
            </p:extLst>
          </p:nvPr>
        </p:nvPicPr>
        <p:blipFill>
          <a:blip r:embed="rId7"/>
          <a:stretch>
            <a:fillRect/>
          </a:stretch>
        </p:blipFill>
        <p:spPr>
          <a:xfrm>
            <a:off x="15529505" y="1864995"/>
            <a:ext cx="1487805" cy="1487805"/>
          </a:xfrm>
          <a:prstGeom prst="rect">
            <a:avLst/>
          </a:prstGeom>
        </p:spPr>
      </p:pic>
    </p:spTree>
    <p:extLst>
      <p:ext uri="{BB962C8B-B14F-4D97-AF65-F5344CB8AC3E}">
        <p14:creationId xmlns:p14="http://schemas.microsoft.com/office/powerpoint/2010/main" val="3802278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0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3</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a:t>
            </a:r>
            <a:r>
              <a:rPr lang="mn-MN" sz="2400" dirty="0">
                <a:latin typeface="Tahoma" panose="020B0604030504040204" pitchFamily="34" charset="0"/>
                <a:ea typeface="Tahoma" panose="020B0604030504040204" pitchFamily="34" charset="0"/>
                <a:cs typeface="Tahoma" panose="020B0604030504040204" pitchFamily="34" charset="0"/>
              </a:rPr>
              <a:t>г </a:t>
            </a:r>
            <a:r>
              <a:rPr lang="en-US" sz="2400" dirty="0">
                <a:latin typeface="Tahoma" panose="020B0604030504040204" pitchFamily="34" charset="0"/>
                <a:ea typeface="Tahoma" panose="020B0604030504040204" pitchFamily="34" charset="0"/>
                <a:cs typeface="Tahoma" panose="020B0604030504040204" pitchFamily="34" charset="0"/>
              </a:rPr>
              <a:t>D </a:t>
            </a:r>
            <a:r>
              <a:rPr lang="mn-MN" sz="2400" dirty="0">
                <a:latin typeface="Tahoma" panose="020B0604030504040204" pitchFamily="34" charset="0"/>
                <a:ea typeface="Tahoma" panose="020B0604030504040204" pitchFamily="34" charset="0"/>
                <a:cs typeface="Tahoma" panose="020B0604030504040204" pitchFamily="34" charset="0"/>
              </a:rPr>
              <a:t>дискэд үүсгэх, 10 файлд хуваагдан хадгалдаг байхаар </a:t>
            </a:r>
            <a:r>
              <a:rPr lang="mn-MN" sz="2400" dirty="0" smtClean="0">
                <a:latin typeface="Tahoma" panose="020B0604030504040204" pitchFamily="34" charset="0"/>
                <a:ea typeface="Tahoma" panose="020B0604030504040204" pitchFamily="34" charset="0"/>
                <a:cs typeface="Tahoma" panose="020B0604030504040204" pitchFamily="34" charset="0"/>
              </a:rPr>
              <a:t>тохируулах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438400"/>
            <a:ext cx="16927934" cy="62484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08573" y="8229600"/>
            <a:ext cx="1676400" cy="1676400"/>
          </a:xfrm>
          <a:prstGeom prst="rect">
            <a:avLst/>
          </a:prstGeom>
        </p:spPr>
      </p:pic>
    </p:spTree>
    <p:extLst>
      <p:ext uri="{BB962C8B-B14F-4D97-AF65-F5344CB8AC3E}">
        <p14:creationId xmlns:p14="http://schemas.microsoft.com/office/powerpoint/2010/main" val="3459578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3</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a:t>
            </a:r>
            <a:r>
              <a:rPr lang="mn-MN" sz="2400" dirty="0">
                <a:latin typeface="Tahoma" panose="020B0604030504040204" pitchFamily="34" charset="0"/>
                <a:ea typeface="Tahoma" panose="020B0604030504040204" pitchFamily="34" charset="0"/>
                <a:cs typeface="Tahoma" panose="020B0604030504040204" pitchFamily="34" charset="0"/>
              </a:rPr>
              <a:t>г </a:t>
            </a:r>
            <a:r>
              <a:rPr lang="en-US" sz="2400" dirty="0">
                <a:latin typeface="Tahoma" panose="020B0604030504040204" pitchFamily="34" charset="0"/>
                <a:ea typeface="Tahoma" panose="020B0604030504040204" pitchFamily="34" charset="0"/>
                <a:cs typeface="Tahoma" panose="020B0604030504040204" pitchFamily="34" charset="0"/>
              </a:rPr>
              <a:t>D </a:t>
            </a:r>
            <a:r>
              <a:rPr lang="mn-MN" sz="2400" dirty="0">
                <a:latin typeface="Tahoma" panose="020B0604030504040204" pitchFamily="34" charset="0"/>
                <a:ea typeface="Tahoma" panose="020B0604030504040204" pitchFamily="34" charset="0"/>
                <a:cs typeface="Tahoma" panose="020B0604030504040204" pitchFamily="34" charset="0"/>
              </a:rPr>
              <a:t>дискэд үүсгэх, 10 файлд хуваагдан хадгалдаг байхаар </a:t>
            </a:r>
            <a:r>
              <a:rPr lang="mn-MN" sz="2400" dirty="0" smtClean="0">
                <a:latin typeface="Tahoma" panose="020B0604030504040204" pitchFamily="34" charset="0"/>
                <a:ea typeface="Tahoma" panose="020B0604030504040204" pitchFamily="34" charset="0"/>
                <a:cs typeface="Tahoma" panose="020B0604030504040204" pitchFamily="34" charset="0"/>
              </a:rPr>
              <a:t>тохируулах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2590800"/>
            <a:ext cx="13737923" cy="6248400"/>
          </a:xfrm>
          <a:prstGeom prst="rect">
            <a:avLst/>
          </a:prstGeom>
        </p:spPr>
      </p:pic>
      <p:sp>
        <p:nvSpPr>
          <p:cNvPr id="4" name="TextBox 3"/>
          <p:cNvSpPr txBox="1"/>
          <p:nvPr/>
        </p:nvSpPr>
        <p:spPr>
          <a:xfrm>
            <a:off x="14042722" y="3648164"/>
            <a:ext cx="5769278" cy="1200329"/>
          </a:xfrm>
          <a:prstGeom prst="rect">
            <a:avLst/>
          </a:prstGeom>
          <a:solidFill>
            <a:schemeClr val="accent1">
              <a:lumMod val="40000"/>
              <a:lumOff val="60000"/>
            </a:schemeClr>
          </a:solidFill>
        </p:spPr>
        <p:txBody>
          <a:bodyPr wrap="square" rtlCol="0">
            <a:spAutoFit/>
          </a:bodyPr>
          <a:lstStyle/>
          <a:p>
            <a:pPr algn="just"/>
            <a:r>
              <a:rPr lang="en-US" sz="2400" dirty="0" smtClean="0">
                <a:latin typeface="Tahoma" panose="020B0604030504040204" pitchFamily="34" charset="0"/>
                <a:ea typeface="Tahoma" panose="020B0604030504040204" pitchFamily="34" charset="0"/>
                <a:cs typeface="Tahoma" panose="020B0604030504040204" pitchFamily="34" charset="0"/>
              </a:rPr>
              <a:t>FG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 дээр үүсгэсэн 10 файл компьютерт хажуу талын зурагт харагдах байдлаар байрлана.</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01800" y="5268951"/>
            <a:ext cx="1676400" cy="1676400"/>
          </a:xfrm>
          <a:prstGeom prst="rect">
            <a:avLst/>
          </a:prstGeom>
        </p:spPr>
      </p:pic>
    </p:spTree>
    <p:extLst>
      <p:ext uri="{BB962C8B-B14F-4D97-AF65-F5344CB8AC3E}">
        <p14:creationId xmlns:p14="http://schemas.microsoft.com/office/powerpoint/2010/main" val="30532404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3</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a:t>
            </a:r>
            <a:r>
              <a:rPr lang="mn-MN" sz="2400" dirty="0">
                <a:latin typeface="Tahoma" panose="020B0604030504040204" pitchFamily="34" charset="0"/>
                <a:ea typeface="Tahoma" panose="020B0604030504040204" pitchFamily="34" charset="0"/>
                <a:cs typeface="Tahoma" panose="020B0604030504040204" pitchFamily="34" charset="0"/>
              </a:rPr>
              <a:t>г </a:t>
            </a:r>
            <a:r>
              <a:rPr lang="en-US" sz="2400" dirty="0">
                <a:latin typeface="Tahoma" panose="020B0604030504040204" pitchFamily="34" charset="0"/>
                <a:ea typeface="Tahoma" panose="020B0604030504040204" pitchFamily="34" charset="0"/>
                <a:cs typeface="Tahoma" panose="020B0604030504040204" pitchFamily="34" charset="0"/>
              </a:rPr>
              <a:t>D </a:t>
            </a:r>
            <a:r>
              <a:rPr lang="mn-MN" sz="2400" dirty="0">
                <a:latin typeface="Tahoma" panose="020B0604030504040204" pitchFamily="34" charset="0"/>
                <a:ea typeface="Tahoma" panose="020B0604030504040204" pitchFamily="34" charset="0"/>
                <a:cs typeface="Tahoma" panose="020B0604030504040204" pitchFamily="34" charset="0"/>
              </a:rPr>
              <a:t>дискэд үүсгэх, 10 файлд хуваагдан хадгалдаг байхаар </a:t>
            </a:r>
            <a:r>
              <a:rPr lang="mn-MN" sz="2400" dirty="0" smtClean="0">
                <a:latin typeface="Tahoma" panose="020B0604030504040204" pitchFamily="34" charset="0"/>
                <a:ea typeface="Tahoma" panose="020B0604030504040204" pitchFamily="34" charset="0"/>
                <a:cs typeface="Tahoma" panose="020B0604030504040204" pitchFamily="34" charset="0"/>
              </a:rPr>
              <a:t>тохируулах</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3807"/>
          <a:stretch/>
        </p:blipFill>
        <p:spPr>
          <a:xfrm>
            <a:off x="304800" y="2594748"/>
            <a:ext cx="16618092" cy="6010507"/>
          </a:xfrm>
          <a:prstGeom prst="rect">
            <a:avLst/>
          </a:prstGeom>
        </p:spPr>
      </p:pic>
      <p:sp>
        <p:nvSpPr>
          <p:cNvPr id="4" name="TextBox 3"/>
          <p:cNvSpPr txBox="1"/>
          <p:nvPr/>
        </p:nvSpPr>
        <p:spPr>
          <a:xfrm>
            <a:off x="9217679" y="7010400"/>
            <a:ext cx="7705213" cy="830997"/>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ӨС – д </a:t>
            </a:r>
            <a:r>
              <a:rPr lang="en-US" sz="2400" dirty="0" smtClean="0">
                <a:latin typeface="Tahoma" panose="020B0604030504040204" pitchFamily="34" charset="0"/>
                <a:ea typeface="Tahoma" panose="020B0604030504040204" pitchFamily="34" charset="0"/>
                <a:cs typeface="Tahoma" panose="020B0604030504040204" pitchFamily="34" charset="0"/>
              </a:rPr>
              <a:t>primary, FG </a:t>
            </a:r>
            <a:r>
              <a:rPr lang="mn-MN" sz="2400" dirty="0" smtClean="0">
                <a:latin typeface="Tahoma" panose="020B0604030504040204" pitchFamily="34" charset="0"/>
                <a:ea typeface="Tahoma" panose="020B0604030504040204" pitchFamily="34" charset="0"/>
                <a:cs typeface="Tahoma" panose="020B0604030504040204" pitchFamily="34" charset="0"/>
              </a:rPr>
              <a:t>гэх файл группууд байх бөгөөд үүнээс ӨС – ийн </a:t>
            </a:r>
            <a:r>
              <a:rPr lang="en-US" sz="2400" dirty="0" smtClean="0">
                <a:latin typeface="Tahoma" panose="020B0604030504040204" pitchFamily="34" charset="0"/>
                <a:ea typeface="Tahoma" panose="020B0604030504040204" pitchFamily="34" charset="0"/>
                <a:cs typeface="Tahoma" panose="020B0604030504040204" pitchFamily="34" charset="0"/>
              </a:rPr>
              <a:t>default FG primary</a:t>
            </a:r>
            <a:r>
              <a:rPr lang="mn-MN" sz="2400" dirty="0" smtClean="0">
                <a:latin typeface="Tahoma" panose="020B0604030504040204" pitchFamily="34" charset="0"/>
                <a:ea typeface="Tahoma" panose="020B0604030504040204" pitchFamily="34" charset="0"/>
                <a:cs typeface="Tahoma" panose="020B0604030504040204" pitchFamily="34" charset="0"/>
              </a:rPr>
              <a:t> нь</a:t>
            </a:r>
            <a:r>
              <a:rPr lang="en-US" sz="2400" dirty="0" smtClean="0">
                <a:latin typeface="Tahoma" panose="020B0604030504040204" pitchFamily="34" charset="0"/>
                <a:ea typeface="Tahoma" panose="020B0604030504040204" pitchFamily="34" charset="0"/>
                <a:cs typeface="Tahoma" panose="020B0604030504040204" pitchFamily="34" charset="0"/>
              </a:rPr>
              <a:t> FG </a:t>
            </a:r>
            <a:r>
              <a:rPr lang="mn-MN" sz="2400" dirty="0" smtClean="0">
                <a:latin typeface="Tahoma" panose="020B0604030504040204" pitchFamily="34" charset="0"/>
                <a:ea typeface="Tahoma" panose="020B0604030504040204" pitchFamily="34" charset="0"/>
                <a:cs typeface="Tahoma" panose="020B0604030504040204" pitchFamily="34" charset="0"/>
              </a:rPr>
              <a:t>байна.</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1"/>
            <p:extLst>
              <p:ext uri="{DAA4B4D4-6D71-4841-9C94-3DE7FCFB9230}">
                <p14:media xmlns:p14="http://schemas.microsoft.com/office/powerpoint/2010/main" r:embed="rId2">
                  <p14:trim end="12594.4899"/>
                </p14:media>
              </p:ext>
            </p:extLst>
          </p:nvPr>
        </p:nvPicPr>
        <p:blipFill>
          <a:blip r:embed="rId6"/>
          <a:stretch>
            <a:fillRect/>
          </a:stretch>
        </p:blipFill>
        <p:spPr>
          <a:xfrm>
            <a:off x="14630400" y="8305800"/>
            <a:ext cx="1676400" cy="1676400"/>
          </a:xfrm>
          <a:prstGeom prst="rect">
            <a:avLst/>
          </a:prstGeom>
        </p:spPr>
      </p:pic>
    </p:spTree>
    <p:extLst>
      <p:ext uri="{BB962C8B-B14F-4D97-AF65-F5344CB8AC3E}">
        <p14:creationId xmlns:p14="http://schemas.microsoft.com/office/powerpoint/2010/main" val="2518376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1200329"/>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 </a:t>
            </a:r>
            <a:r>
              <a:rPr lang="mn-MN" sz="2400" dirty="0">
                <a:latin typeface="Tahoma" panose="020B0604030504040204" pitchFamily="34" charset="0"/>
                <a:ea typeface="Tahoma" panose="020B0604030504040204" pitchFamily="34" charset="0"/>
                <a:cs typeface="Tahoma" panose="020B0604030504040204" pitchFamily="34" charset="0"/>
              </a:rPr>
              <a:t>хүснэгтийн нийт хэмжээг 200</a:t>
            </a:r>
            <a:r>
              <a:rPr lang="en-US" sz="2400" dirty="0">
                <a:latin typeface="Tahoma" panose="020B0604030504040204" pitchFamily="34" charset="0"/>
                <a:ea typeface="Tahoma" panose="020B0604030504040204" pitchFamily="34" charset="0"/>
                <a:cs typeface="Tahoma" panose="020B0604030504040204" pitchFamily="34" charset="0"/>
              </a:rPr>
              <a:t>MB </a:t>
            </a:r>
            <a:r>
              <a:rPr lang="mn-MN" sz="2400" dirty="0">
                <a:latin typeface="Tahoma" panose="020B0604030504040204" pitchFamily="34" charset="0"/>
                <a:ea typeface="Tahoma" panose="020B0604030504040204" pitchFamily="34" charset="0"/>
                <a:cs typeface="Tahoma" panose="020B0604030504040204" pitchFamily="34" charset="0"/>
              </a:rPr>
              <a:t>болох хүртэл зохиомлоор мөр бичлэг нэмэх. (</a:t>
            </a:r>
            <a:r>
              <a:rPr lang="en-US" sz="2400" dirty="0">
                <a:latin typeface="Tahoma" panose="020B0604030504040204" pitchFamily="34" charset="0"/>
                <a:ea typeface="Tahoma" panose="020B0604030504040204" pitchFamily="34" charset="0"/>
                <a:cs typeface="Tahoma" panose="020B0604030504040204" pitchFamily="34" charset="0"/>
              </a:rPr>
              <a:t>C-</a:t>
            </a:r>
            <a:r>
              <a:rPr lang="mn-MN" sz="2400" dirty="0">
                <a:latin typeface="Tahoma" panose="020B0604030504040204" pitchFamily="34" charset="0"/>
                <a:ea typeface="Tahoma" panose="020B0604030504040204" pitchFamily="34" charset="0"/>
                <a:cs typeface="Tahoma" panose="020B0604030504040204" pitchFamily="34" charset="0"/>
              </a:rPr>
              <a:t>н код бичиж </a:t>
            </a:r>
            <a:r>
              <a:rPr lang="en-US" sz="2400" dirty="0">
                <a:latin typeface="Tahoma" panose="020B0604030504040204" pitchFamily="34" charset="0"/>
                <a:ea typeface="Tahoma" panose="020B0604030504040204" pitchFamily="34" charset="0"/>
                <a:cs typeface="Tahoma" panose="020B0604030504040204" pitchFamily="34" charset="0"/>
              </a:rPr>
              <a:t>insert </a:t>
            </a:r>
            <a:r>
              <a:rPr lang="mn-MN" sz="2400" dirty="0">
                <a:latin typeface="Tahoma" panose="020B0604030504040204" pitchFamily="34" charset="0"/>
                <a:ea typeface="Tahoma" panose="020B0604030504040204" pitchFamily="34" charset="0"/>
                <a:cs typeface="Tahoma" panose="020B0604030504040204" pitchFamily="34" charset="0"/>
              </a:rPr>
              <a:t>бүхий текс файл үүсгэж, оруулах боломжтой</a:t>
            </a:r>
            <a:r>
              <a:rPr lang="mn-MN" sz="2400" dirty="0" smtClean="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277" y="2819400"/>
            <a:ext cx="13737923" cy="62484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2883480"/>
            <a:ext cx="5769277" cy="176472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51238" y="5939883"/>
            <a:ext cx="1524000" cy="1524000"/>
          </a:xfrm>
          <a:prstGeom prst="rect">
            <a:avLst/>
          </a:prstGeom>
        </p:spPr>
      </p:pic>
    </p:spTree>
    <p:extLst>
      <p:ext uri="{BB962C8B-B14F-4D97-AF65-F5344CB8AC3E}">
        <p14:creationId xmlns:p14="http://schemas.microsoft.com/office/powerpoint/2010/main" val="388968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8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70" y="2492773"/>
            <a:ext cx="19802461" cy="373877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41" y="6231548"/>
            <a:ext cx="19755519" cy="3217252"/>
          </a:xfrm>
          <a:prstGeom prst="rect">
            <a:avLst/>
          </a:prstGeom>
        </p:spPr>
      </p:pic>
      <p:sp>
        <p:nvSpPr>
          <p:cNvPr id="6" name="TextBox 5"/>
          <p:cNvSpPr txBox="1"/>
          <p:nvPr/>
        </p:nvSpPr>
        <p:spPr>
          <a:xfrm>
            <a:off x="304800" y="9296400"/>
            <a:ext cx="19507200" cy="1569660"/>
          </a:xfrm>
          <a:prstGeom prst="rect">
            <a:avLst/>
          </a:prstGeom>
          <a:solidFill>
            <a:schemeClr val="accent1">
              <a:lumMod val="40000"/>
              <a:lumOff val="60000"/>
            </a:schemeClr>
          </a:solidFill>
        </p:spPr>
        <p:txBody>
          <a:bodyPr wrap="square" rtlCol="0">
            <a:spAutoFit/>
          </a:bodyPr>
          <a:lstStyle/>
          <a:p>
            <a:pPr algn="just"/>
            <a:r>
              <a:rPr lang="en-US" sz="2400" dirty="0" smtClean="0">
                <a:latin typeface="Tahoma" panose="020B0604030504040204" pitchFamily="34" charset="0"/>
                <a:ea typeface="Tahoma" panose="020B0604030504040204" pitchFamily="34" charset="0"/>
                <a:cs typeface="Tahoma" panose="020B0604030504040204" pitchFamily="34" charset="0"/>
              </a:rPr>
              <a:t>ADD FILE </a:t>
            </a:r>
            <a:r>
              <a:rPr lang="mn-MN" sz="2400" dirty="0" smtClean="0">
                <a:latin typeface="Tahoma" panose="020B0604030504040204" pitchFamily="34" charset="0"/>
                <a:ea typeface="Tahoma" panose="020B0604030504040204" pitchFamily="34" charset="0"/>
                <a:cs typeface="Tahoma" panose="020B0604030504040204" pitchFamily="34" charset="0"/>
              </a:rPr>
              <a:t>командаар </a:t>
            </a:r>
            <a:r>
              <a:rPr lang="en-US" sz="2400" dirty="0" smtClean="0">
                <a:latin typeface="Tahoma" panose="020B0604030504040204" pitchFamily="34" charset="0"/>
                <a:ea typeface="Tahoma" panose="020B0604030504040204" pitchFamily="34" charset="0"/>
                <a:cs typeface="Tahoma" panose="020B0604030504040204" pitchFamily="34" charset="0"/>
              </a:rPr>
              <a:t>MR_Marketing_Data2, MR_Marketing_Data3 </a:t>
            </a:r>
            <a:r>
              <a:rPr lang="mn-MN" sz="2400" dirty="0" smtClean="0">
                <a:latin typeface="Tahoma" panose="020B0604030504040204" pitchFamily="34" charset="0"/>
                <a:ea typeface="Tahoma" panose="020B0604030504040204" pitchFamily="34" charset="0"/>
                <a:cs typeface="Tahoma" panose="020B0604030504040204" pitchFamily="34" charset="0"/>
              </a:rPr>
              <a:t>нэртэй файлуудыг өгөгдлийн санд нэмж байна. Мөн анх өгөгдлийн санг үүсгэхэд болон үүсгэсний дараа файл групп нэмж үүсгээгүй тухайн файлууд шууд </a:t>
            </a:r>
            <a:r>
              <a:rPr lang="en-US" sz="2400" dirty="0" smtClean="0">
                <a:latin typeface="Tahoma" panose="020B0604030504040204" pitchFamily="34" charset="0"/>
                <a:ea typeface="Tahoma" panose="020B0604030504040204" pitchFamily="34" charset="0"/>
                <a:cs typeface="Tahoma" panose="020B0604030504040204" pitchFamily="34" charset="0"/>
              </a:rPr>
              <a:t>primary filegroup </a:t>
            </a:r>
            <a:r>
              <a:rPr lang="mn-MN" sz="2400" dirty="0" smtClean="0">
                <a:latin typeface="Tahoma" panose="020B0604030504040204" pitchFamily="34" charset="0"/>
                <a:ea typeface="Tahoma" panose="020B0604030504040204" pitchFamily="34" charset="0"/>
                <a:cs typeface="Tahoma" panose="020B0604030504040204" pitchFamily="34" charset="0"/>
              </a:rPr>
              <a:t>дээр байрлана. Үүнээс гадна өгөгдлийн сан нь лог файлаас гадна </a:t>
            </a:r>
            <a:r>
              <a:rPr lang="en-US" sz="2400" dirty="0" smtClean="0">
                <a:latin typeface="Tahoma" panose="020B0604030504040204" pitchFamily="34" charset="0"/>
                <a:ea typeface="Tahoma" panose="020B0604030504040204" pitchFamily="34" charset="0"/>
                <a:cs typeface="Tahoma" panose="020B0604030504040204" pitchFamily="34" charset="0"/>
              </a:rPr>
              <a:t>MR_Marketing_Data</a:t>
            </a:r>
            <a:r>
              <a:rPr lang="mn-MN" sz="2400" dirty="0" smtClean="0">
                <a:latin typeface="Tahoma" panose="020B0604030504040204" pitchFamily="34" charset="0"/>
                <a:ea typeface="Tahoma" panose="020B0604030504040204" pitchFamily="34" charset="0"/>
                <a:cs typeface="Tahoma" panose="020B0604030504040204" pitchFamily="34" charset="0"/>
              </a:rPr>
              <a:t>1, </a:t>
            </a:r>
            <a:r>
              <a:rPr lang="en-US" sz="2400" dirty="0" smtClean="0">
                <a:latin typeface="Tahoma" panose="020B0604030504040204" pitchFamily="34" charset="0"/>
                <a:ea typeface="Tahoma" panose="020B0604030504040204" pitchFamily="34" charset="0"/>
                <a:cs typeface="Tahoma" panose="020B0604030504040204" pitchFamily="34" charset="0"/>
              </a:rPr>
              <a:t>MR_Marketing_Data2</a:t>
            </a:r>
            <a:r>
              <a:rPr lang="en-US" sz="2400" dirty="0">
                <a:latin typeface="Tahoma" panose="020B0604030504040204" pitchFamily="34" charset="0"/>
                <a:ea typeface="Tahoma" panose="020B0604030504040204" pitchFamily="34" charset="0"/>
                <a:cs typeface="Tahoma" panose="020B0604030504040204" pitchFamily="34" charset="0"/>
              </a:rPr>
              <a:t>, MR_Marketing_Data3 </a:t>
            </a:r>
            <a:r>
              <a:rPr lang="mn-MN" sz="2400" dirty="0" smtClean="0">
                <a:latin typeface="Tahoma" panose="020B0604030504040204" pitchFamily="34" charset="0"/>
                <a:ea typeface="Tahoma" panose="020B0604030504040204" pitchFamily="34" charset="0"/>
                <a:cs typeface="Tahoma" panose="020B0604030504040204" pitchFamily="34" charset="0"/>
              </a:rPr>
              <a:t>гэсэн нэртэй 3 файлтай байна гэдгээс </a:t>
            </a:r>
            <a:r>
              <a:rPr lang="en-US" sz="2400" dirty="0" smtClean="0">
                <a:latin typeface="Tahoma" panose="020B0604030504040204" pitchFamily="34" charset="0"/>
                <a:ea typeface="Tahoma" panose="020B0604030504040204" pitchFamily="34" charset="0"/>
                <a:cs typeface="Tahoma" panose="020B0604030504040204" pitchFamily="34" charset="0"/>
              </a:rPr>
              <a:t>MODIFY FILE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командын</a:t>
            </a:r>
            <a:r>
              <a:rPr lang="en-US" sz="2400" dirty="0" smtClean="0">
                <a:latin typeface="Tahoma" panose="020B0604030504040204" pitchFamily="34" charset="0"/>
                <a:ea typeface="Tahoma" panose="020B0604030504040204" pitchFamily="34" charset="0"/>
                <a:cs typeface="Tahoma" panose="020B0604030504040204" pitchFamily="34" charset="0"/>
              </a:rPr>
              <a:t> NEWNAME</a:t>
            </a:r>
            <a:r>
              <a:rPr lang="mn-MN" sz="2400" dirty="0" smtClean="0">
                <a:latin typeface="Tahoma" panose="020B0604030504040204" pitchFamily="34" charset="0"/>
                <a:ea typeface="Tahoma" panose="020B0604030504040204" pitchFamily="34" charset="0"/>
                <a:cs typeface="Tahoma" panose="020B0604030504040204" pitchFamily="34" charset="0"/>
              </a:rPr>
              <a:t> түлхүүр үгийн тусламжтайгаар </a:t>
            </a:r>
            <a:r>
              <a:rPr lang="en-US" sz="2400" dirty="0" smtClean="0">
                <a:latin typeface="Tahoma" panose="020B0604030504040204" pitchFamily="34" charset="0"/>
                <a:ea typeface="Tahoma" panose="020B0604030504040204" pitchFamily="34" charset="0"/>
                <a:cs typeface="Tahoma" panose="020B0604030504040204" pitchFamily="34" charset="0"/>
              </a:rPr>
              <a:t>MR_Marketing</a:t>
            </a:r>
            <a:r>
              <a:rPr lang="mn-MN" sz="2400" dirty="0" smtClean="0">
                <a:latin typeface="Tahoma" panose="020B0604030504040204" pitchFamily="34" charset="0"/>
                <a:ea typeface="Tahoma" panose="020B0604030504040204" pitchFamily="34" charset="0"/>
                <a:cs typeface="Tahoma" panose="020B0604030504040204" pitchFamily="34" charset="0"/>
              </a:rPr>
              <a:t> файлын нэрийг </a:t>
            </a:r>
            <a:r>
              <a:rPr lang="en-US" sz="2400" dirty="0" smtClean="0">
                <a:latin typeface="Tahoma" panose="020B0604030504040204" pitchFamily="34" charset="0"/>
                <a:ea typeface="Tahoma" panose="020B0604030504040204" pitchFamily="34" charset="0"/>
                <a:cs typeface="Tahoma" panose="020B0604030504040204" pitchFamily="34" charset="0"/>
              </a:rPr>
              <a:t>MR_Marketing_Data</a:t>
            </a:r>
            <a:r>
              <a:rPr lang="mn-MN" sz="2400" dirty="0" smtClean="0">
                <a:latin typeface="Tahoma" panose="020B0604030504040204" pitchFamily="34" charset="0"/>
                <a:ea typeface="Tahoma" panose="020B0604030504040204" pitchFamily="34" charset="0"/>
                <a:cs typeface="Tahoma" panose="020B0604030504040204" pitchFamily="34" charset="0"/>
              </a:rPr>
              <a:t>1 болгосон.</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9702309" y="3143071"/>
            <a:ext cx="9982200" cy="1200329"/>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ӨС – г үүсгэсний дараа файл нэмж, эсвэл өөрчилж байгаа учраас </a:t>
            </a:r>
            <a:r>
              <a:rPr lang="en-US" sz="2400" dirty="0" smtClean="0">
                <a:latin typeface="Tahoma" panose="020B0604030504040204" pitchFamily="34" charset="0"/>
                <a:ea typeface="Tahoma" panose="020B0604030504040204" pitchFamily="34" charset="0"/>
                <a:cs typeface="Tahoma" panose="020B0604030504040204" pitchFamily="34" charset="0"/>
              </a:rPr>
              <a:t>ALTER DATABASE </a:t>
            </a:r>
            <a:r>
              <a:rPr lang="mn-MN" sz="2400" dirty="0" smtClean="0">
                <a:latin typeface="Tahoma" panose="020B0604030504040204" pitchFamily="34" charset="0"/>
                <a:ea typeface="Tahoma" panose="020B0604030504040204" pitchFamily="34" charset="0"/>
                <a:cs typeface="Tahoma" panose="020B0604030504040204" pitchFamily="34" charset="0"/>
              </a:rPr>
              <a:t>ӨС – ийн нэр гэх командыг  заавал хамт ашиглах шаардлагатай.</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420704" y="5778065"/>
            <a:ext cx="1295400" cy="1295400"/>
          </a:xfrm>
          <a:prstGeom prst="rect">
            <a:avLst/>
          </a:prstGeom>
        </p:spPr>
      </p:pic>
    </p:spTree>
    <p:extLst>
      <p:ext uri="{BB962C8B-B14F-4D97-AF65-F5344CB8AC3E}">
        <p14:creationId xmlns:p14="http://schemas.microsoft.com/office/powerpoint/2010/main" val="1334741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8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1200329"/>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 </a:t>
            </a:r>
            <a:r>
              <a:rPr lang="mn-MN" sz="2400" dirty="0">
                <a:latin typeface="Tahoma" panose="020B0604030504040204" pitchFamily="34" charset="0"/>
                <a:ea typeface="Tahoma" panose="020B0604030504040204" pitchFamily="34" charset="0"/>
                <a:cs typeface="Tahoma" panose="020B0604030504040204" pitchFamily="34" charset="0"/>
              </a:rPr>
              <a:t>хүснэгтийн нийт хэмжээг 200</a:t>
            </a:r>
            <a:r>
              <a:rPr lang="en-US" sz="2400" dirty="0">
                <a:latin typeface="Tahoma" panose="020B0604030504040204" pitchFamily="34" charset="0"/>
                <a:ea typeface="Tahoma" panose="020B0604030504040204" pitchFamily="34" charset="0"/>
                <a:cs typeface="Tahoma" panose="020B0604030504040204" pitchFamily="34" charset="0"/>
              </a:rPr>
              <a:t>MB </a:t>
            </a:r>
            <a:r>
              <a:rPr lang="mn-MN" sz="2400" dirty="0">
                <a:latin typeface="Tahoma" panose="020B0604030504040204" pitchFamily="34" charset="0"/>
                <a:ea typeface="Tahoma" panose="020B0604030504040204" pitchFamily="34" charset="0"/>
                <a:cs typeface="Tahoma" panose="020B0604030504040204" pitchFamily="34" charset="0"/>
              </a:rPr>
              <a:t>болох хүртэл зохиомлоор мөр бичлэг нэмэх. (</a:t>
            </a:r>
            <a:r>
              <a:rPr lang="en-US" sz="2400" dirty="0">
                <a:latin typeface="Tahoma" panose="020B0604030504040204" pitchFamily="34" charset="0"/>
                <a:ea typeface="Tahoma" panose="020B0604030504040204" pitchFamily="34" charset="0"/>
                <a:cs typeface="Tahoma" panose="020B0604030504040204" pitchFamily="34" charset="0"/>
              </a:rPr>
              <a:t>C-</a:t>
            </a:r>
            <a:r>
              <a:rPr lang="mn-MN" sz="2400" dirty="0">
                <a:latin typeface="Tahoma" panose="020B0604030504040204" pitchFamily="34" charset="0"/>
                <a:ea typeface="Tahoma" panose="020B0604030504040204" pitchFamily="34" charset="0"/>
                <a:cs typeface="Tahoma" panose="020B0604030504040204" pitchFamily="34" charset="0"/>
              </a:rPr>
              <a:t>н код бичиж </a:t>
            </a:r>
            <a:r>
              <a:rPr lang="en-US" sz="2400" dirty="0">
                <a:latin typeface="Tahoma" panose="020B0604030504040204" pitchFamily="34" charset="0"/>
                <a:ea typeface="Tahoma" panose="020B0604030504040204" pitchFamily="34" charset="0"/>
                <a:cs typeface="Tahoma" panose="020B0604030504040204" pitchFamily="34" charset="0"/>
              </a:rPr>
              <a:t>insert </a:t>
            </a:r>
            <a:r>
              <a:rPr lang="mn-MN" sz="2400" dirty="0">
                <a:latin typeface="Tahoma" panose="020B0604030504040204" pitchFamily="34" charset="0"/>
                <a:ea typeface="Tahoma" panose="020B0604030504040204" pitchFamily="34" charset="0"/>
                <a:cs typeface="Tahoma" panose="020B0604030504040204" pitchFamily="34" charset="0"/>
              </a:rPr>
              <a:t>бүхий текс файл үүсгэж, оруулах боломжтой</a:t>
            </a:r>
            <a:r>
              <a:rPr lang="mn-MN" sz="2400" dirty="0" smtClean="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277" y="2826316"/>
            <a:ext cx="13737923" cy="623456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3429000"/>
            <a:ext cx="6503021" cy="4152901"/>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28800" y="7848600"/>
            <a:ext cx="1676400" cy="1676400"/>
          </a:xfrm>
          <a:prstGeom prst="rect">
            <a:avLst/>
          </a:prstGeom>
        </p:spPr>
      </p:pic>
    </p:spTree>
    <p:extLst>
      <p:ext uri="{BB962C8B-B14F-4D97-AF65-F5344CB8AC3E}">
        <p14:creationId xmlns:p14="http://schemas.microsoft.com/office/powerpoint/2010/main" val="1334683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1200329"/>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4</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Rating </a:t>
            </a:r>
            <a:r>
              <a:rPr lang="mn-MN" sz="2400" dirty="0">
                <a:latin typeface="Tahoma" panose="020B0604030504040204" pitchFamily="34" charset="0"/>
                <a:ea typeface="Tahoma" panose="020B0604030504040204" pitchFamily="34" charset="0"/>
                <a:cs typeface="Tahoma" panose="020B0604030504040204" pitchFamily="34" charset="0"/>
              </a:rPr>
              <a:t>хүснэгтийн нийт хэмжээг 200</a:t>
            </a:r>
            <a:r>
              <a:rPr lang="en-US" sz="2400" dirty="0">
                <a:latin typeface="Tahoma" panose="020B0604030504040204" pitchFamily="34" charset="0"/>
                <a:ea typeface="Tahoma" panose="020B0604030504040204" pitchFamily="34" charset="0"/>
                <a:cs typeface="Tahoma" panose="020B0604030504040204" pitchFamily="34" charset="0"/>
              </a:rPr>
              <a:t>MB </a:t>
            </a:r>
            <a:r>
              <a:rPr lang="mn-MN" sz="2400" dirty="0">
                <a:latin typeface="Tahoma" panose="020B0604030504040204" pitchFamily="34" charset="0"/>
                <a:ea typeface="Tahoma" panose="020B0604030504040204" pitchFamily="34" charset="0"/>
                <a:cs typeface="Tahoma" panose="020B0604030504040204" pitchFamily="34" charset="0"/>
              </a:rPr>
              <a:t>болох хүртэл зохиомлоор мөр бичлэг нэмэх. (</a:t>
            </a:r>
            <a:r>
              <a:rPr lang="en-US" sz="2400" dirty="0">
                <a:latin typeface="Tahoma" panose="020B0604030504040204" pitchFamily="34" charset="0"/>
                <a:ea typeface="Tahoma" panose="020B0604030504040204" pitchFamily="34" charset="0"/>
                <a:cs typeface="Tahoma" panose="020B0604030504040204" pitchFamily="34" charset="0"/>
              </a:rPr>
              <a:t>C-</a:t>
            </a:r>
            <a:r>
              <a:rPr lang="mn-MN" sz="2400" dirty="0">
                <a:latin typeface="Tahoma" panose="020B0604030504040204" pitchFamily="34" charset="0"/>
                <a:ea typeface="Tahoma" panose="020B0604030504040204" pitchFamily="34" charset="0"/>
                <a:cs typeface="Tahoma" panose="020B0604030504040204" pitchFamily="34" charset="0"/>
              </a:rPr>
              <a:t>н код бичиж </a:t>
            </a:r>
            <a:r>
              <a:rPr lang="en-US" sz="2400" dirty="0">
                <a:latin typeface="Tahoma" panose="020B0604030504040204" pitchFamily="34" charset="0"/>
                <a:ea typeface="Tahoma" panose="020B0604030504040204" pitchFamily="34" charset="0"/>
                <a:cs typeface="Tahoma" panose="020B0604030504040204" pitchFamily="34" charset="0"/>
              </a:rPr>
              <a:t>insert </a:t>
            </a:r>
            <a:r>
              <a:rPr lang="mn-MN" sz="2400" dirty="0">
                <a:latin typeface="Tahoma" panose="020B0604030504040204" pitchFamily="34" charset="0"/>
                <a:ea typeface="Tahoma" panose="020B0604030504040204" pitchFamily="34" charset="0"/>
                <a:cs typeface="Tahoma" panose="020B0604030504040204" pitchFamily="34" charset="0"/>
              </a:rPr>
              <a:t>бүхий текс файл үүсгэж, оруулах боломжтой</a:t>
            </a:r>
            <a:r>
              <a:rPr lang="mn-MN" sz="2400" dirty="0" smtClean="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5193" y="2826316"/>
            <a:ext cx="13668091" cy="623456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3360674"/>
            <a:ext cx="6503021" cy="3227305"/>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57400" y="7315717"/>
            <a:ext cx="1676400" cy="1676400"/>
          </a:xfrm>
          <a:prstGeom prst="rect">
            <a:avLst/>
          </a:prstGeom>
        </p:spPr>
      </p:pic>
    </p:spTree>
    <p:extLst>
      <p:ext uri="{BB962C8B-B14F-4D97-AF65-F5344CB8AC3E}">
        <p14:creationId xmlns:p14="http://schemas.microsoft.com/office/powerpoint/2010/main" val="1753725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1" y="2362200"/>
            <a:ext cx="11658600" cy="499983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7250151"/>
            <a:ext cx="19398480" cy="3309312"/>
          </a:xfrm>
          <a:prstGeom prst="rect">
            <a:avLst/>
          </a:prstGeom>
        </p:spPr>
      </p:pic>
      <p:sp>
        <p:nvSpPr>
          <p:cNvPr id="6" name="TextBox 5"/>
          <p:cNvSpPr txBox="1"/>
          <p:nvPr/>
        </p:nvSpPr>
        <p:spPr>
          <a:xfrm>
            <a:off x="9713460" y="3352800"/>
            <a:ext cx="9982200" cy="2232984"/>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Үүсгэсэн файлууд тодорхой ямар хэмжээтэй байхыг ӨС – ийн шаардлагад зааж өгсөн байсан тул </a:t>
            </a:r>
            <a:r>
              <a:rPr lang="en-US" sz="2400" dirty="0" smtClean="0">
                <a:latin typeface="Tahoma" panose="020B0604030504040204" pitchFamily="34" charset="0"/>
                <a:ea typeface="Tahoma" panose="020B0604030504040204" pitchFamily="34" charset="0"/>
                <a:cs typeface="Tahoma" panose="020B0604030504040204" pitchFamily="34" charset="0"/>
              </a:rPr>
              <a:t>MODIFY FILE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командын </a:t>
            </a:r>
            <a:r>
              <a:rPr lang="en-US" sz="2400" dirty="0" smtClean="0">
                <a:latin typeface="Tahoma" panose="020B0604030504040204" pitchFamily="34" charset="0"/>
                <a:ea typeface="Tahoma" panose="020B0604030504040204" pitchFamily="34" charset="0"/>
                <a:cs typeface="Tahoma" panose="020B0604030504040204" pitchFamily="34" charset="0"/>
              </a:rPr>
              <a:t>SIZE </a:t>
            </a:r>
            <a:r>
              <a:rPr lang="mn-MN" sz="2400" dirty="0" smtClean="0">
                <a:latin typeface="Tahoma" panose="020B0604030504040204" pitchFamily="34" charset="0"/>
                <a:ea typeface="Tahoma" panose="020B0604030504040204" pitchFamily="34" charset="0"/>
                <a:cs typeface="Tahoma" panose="020B0604030504040204" pitchFamily="34" charset="0"/>
              </a:rPr>
              <a:t>түлхүүр үгийг ашиглан файлуудын анх үүсэх үеийн хэмжээг тохируулж өгсөн болно.</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526000" y="5905500"/>
            <a:ext cx="1447800" cy="1447800"/>
          </a:xfrm>
          <a:prstGeom prst="rect">
            <a:avLst/>
          </a:prstGeom>
        </p:spPr>
      </p:pic>
    </p:spTree>
    <p:extLst>
      <p:ext uri="{BB962C8B-B14F-4D97-AF65-F5344CB8AC3E}">
        <p14:creationId xmlns:p14="http://schemas.microsoft.com/office/powerpoint/2010/main" val="3683135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362200"/>
            <a:ext cx="8398842" cy="499983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7434091"/>
            <a:ext cx="19398480" cy="3158505"/>
          </a:xfrm>
          <a:prstGeom prst="rect">
            <a:avLst/>
          </a:prstGeom>
        </p:spPr>
      </p:pic>
      <p:sp>
        <p:nvSpPr>
          <p:cNvPr id="7" name="TextBox 6"/>
          <p:cNvSpPr txBox="1"/>
          <p:nvPr/>
        </p:nvSpPr>
        <p:spPr>
          <a:xfrm>
            <a:off x="9721080" y="2667000"/>
            <a:ext cx="9982200" cy="2786981"/>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Үүсгэсэн файлууд автоматаар өсдөггүй байна гэж ӨС – ийн шаардлагад зааж өгсөн байсан тул </a:t>
            </a:r>
            <a:r>
              <a:rPr lang="en-US" sz="2400" dirty="0" smtClean="0">
                <a:latin typeface="Tahoma" panose="020B0604030504040204" pitchFamily="34" charset="0"/>
                <a:ea typeface="Tahoma" panose="020B0604030504040204" pitchFamily="34" charset="0"/>
                <a:cs typeface="Tahoma" panose="020B0604030504040204" pitchFamily="34" charset="0"/>
              </a:rPr>
              <a:t>MODIFY FILE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командын </a:t>
            </a:r>
            <a:r>
              <a:rPr lang="en-US" sz="2400" dirty="0" smtClean="0">
                <a:latin typeface="Tahoma" panose="020B0604030504040204" pitchFamily="34" charset="0"/>
                <a:ea typeface="Tahoma" panose="020B0604030504040204" pitchFamily="34" charset="0"/>
                <a:cs typeface="Tahoma" panose="020B0604030504040204" pitchFamily="34" charset="0"/>
              </a:rPr>
              <a:t>FILEGROUP </a:t>
            </a:r>
            <a:r>
              <a:rPr lang="mn-MN" sz="2400" dirty="0" smtClean="0">
                <a:latin typeface="Tahoma" panose="020B0604030504040204" pitchFamily="34" charset="0"/>
                <a:ea typeface="Tahoma" panose="020B0604030504040204" pitchFamily="34" charset="0"/>
                <a:cs typeface="Tahoma" panose="020B0604030504040204" pitchFamily="34" charset="0"/>
              </a:rPr>
              <a:t>түлхүүр үгийг ашиглан файлуудын өсөлтийн хэмжээг 0</a:t>
            </a:r>
            <a:r>
              <a:rPr lang="en-US" sz="2400" dirty="0" smtClean="0">
                <a:latin typeface="Tahoma" panose="020B0604030504040204" pitchFamily="34" charset="0"/>
                <a:ea typeface="Tahoma" panose="020B0604030504040204" pitchFamily="34" charset="0"/>
                <a:cs typeface="Tahoma" panose="020B0604030504040204" pitchFamily="34" charset="0"/>
              </a:rPr>
              <a:t>MB </a:t>
            </a:r>
            <a:r>
              <a:rPr lang="mn-MN" sz="2400" dirty="0" smtClean="0">
                <a:latin typeface="Tahoma" panose="020B0604030504040204" pitchFamily="34" charset="0"/>
                <a:ea typeface="Tahoma" panose="020B0604030504040204" pitchFamily="34" charset="0"/>
                <a:cs typeface="Tahoma" panose="020B0604030504040204" pitchFamily="34" charset="0"/>
              </a:rPr>
              <a:t>гэж тохируулж өгсөн болно. Үүний үр дүнд файлуудын </a:t>
            </a:r>
            <a:r>
              <a:rPr lang="en-US" sz="2400" dirty="0" smtClean="0">
                <a:latin typeface="Tahoma" panose="020B0604030504040204" pitchFamily="34" charset="0"/>
                <a:ea typeface="Tahoma" panose="020B0604030504040204" pitchFamily="34" charset="0"/>
                <a:cs typeface="Tahoma" panose="020B0604030504040204" pitchFamily="34" charset="0"/>
              </a:rPr>
              <a:t>Autogrowth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none </a:t>
            </a:r>
            <a:r>
              <a:rPr lang="mn-MN" sz="2400" dirty="0" smtClean="0">
                <a:latin typeface="Tahoma" panose="020B0604030504040204" pitchFamily="34" charset="0"/>
                <a:ea typeface="Tahoma" panose="020B0604030504040204" pitchFamily="34" charset="0"/>
                <a:cs typeface="Tahoma" panose="020B0604030504040204" pitchFamily="34" charset="0"/>
              </a:rPr>
              <a:t>болсныг доорх зурагт харуулсан болно.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840200" y="5782277"/>
            <a:ext cx="1524000" cy="1524000"/>
          </a:xfrm>
          <a:prstGeom prst="rect">
            <a:avLst/>
          </a:prstGeom>
        </p:spPr>
      </p:pic>
    </p:spTree>
    <p:extLst>
      <p:ext uri="{BB962C8B-B14F-4D97-AF65-F5344CB8AC3E}">
        <p14:creationId xmlns:p14="http://schemas.microsoft.com/office/powerpoint/2010/main" val="2550813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9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362200"/>
            <a:ext cx="17038540" cy="3158505"/>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754029"/>
            <a:ext cx="12630150" cy="3962400"/>
          </a:xfrm>
          <a:prstGeom prst="rect">
            <a:avLst/>
          </a:prstGeom>
        </p:spPr>
      </p:pic>
      <p:sp>
        <p:nvSpPr>
          <p:cNvPr id="6" name="TextBox 5"/>
          <p:cNvSpPr txBox="1"/>
          <p:nvPr/>
        </p:nvSpPr>
        <p:spPr>
          <a:xfrm>
            <a:off x="8610600" y="7010399"/>
            <a:ext cx="10744200" cy="2786981"/>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ӨС – г үүсгэсний дараа файл групп нэмж байгаа учраас </a:t>
            </a:r>
            <a:r>
              <a:rPr lang="en-US" sz="2400" dirty="0" smtClean="0">
                <a:latin typeface="Tahoma" panose="020B0604030504040204" pitchFamily="34" charset="0"/>
                <a:ea typeface="Tahoma" panose="020B0604030504040204" pitchFamily="34" charset="0"/>
                <a:cs typeface="Tahoma" panose="020B0604030504040204" pitchFamily="34" charset="0"/>
              </a:rPr>
              <a:t>ALTER DATABASE </a:t>
            </a:r>
            <a:r>
              <a:rPr lang="mn-MN" sz="2400" dirty="0" smtClean="0">
                <a:latin typeface="Tahoma" panose="020B0604030504040204" pitchFamily="34" charset="0"/>
                <a:ea typeface="Tahoma" panose="020B0604030504040204" pitchFamily="34" charset="0"/>
                <a:cs typeface="Tahoma" panose="020B0604030504040204" pitchFamily="34" charset="0"/>
              </a:rPr>
              <a:t>ӨС – ийн нэр гэх командыг хамт ашиглах шаардлагатай бөгөөд </a:t>
            </a:r>
            <a:r>
              <a:rPr lang="en-US" sz="2400" dirty="0" smtClean="0">
                <a:latin typeface="Tahoma" panose="020B0604030504040204" pitchFamily="34" charset="0"/>
                <a:ea typeface="Tahoma" panose="020B0604030504040204" pitchFamily="34" charset="0"/>
                <a:cs typeface="Tahoma" panose="020B0604030504040204" pitchFamily="34" charset="0"/>
              </a:rPr>
              <a:t>ADD FILEGROUP </a:t>
            </a:r>
            <a:r>
              <a:rPr lang="mn-MN" sz="2400" dirty="0" smtClean="0">
                <a:latin typeface="Tahoma" panose="020B0604030504040204" pitchFamily="34" charset="0"/>
                <a:ea typeface="Tahoma" panose="020B0604030504040204" pitchFamily="34" charset="0"/>
                <a:cs typeface="Tahoma" panose="020B0604030504040204" pitchFamily="34" charset="0"/>
              </a:rPr>
              <a:t>гэх командын тусламжтайгаар ӨС – д </a:t>
            </a:r>
            <a:r>
              <a:rPr lang="en-US" sz="2400" dirty="0" smtClean="0">
                <a:latin typeface="Tahoma" panose="020B0604030504040204" pitchFamily="34" charset="0"/>
                <a:ea typeface="Tahoma" panose="020B0604030504040204" pitchFamily="34" charset="0"/>
                <a:cs typeface="Tahoma" panose="020B0604030504040204" pitchFamily="34" charset="0"/>
              </a:rPr>
              <a:t>FG2, FG3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группуудыг үүсгэсэн. Мөн </a:t>
            </a:r>
            <a:r>
              <a:rPr lang="en-US" sz="2400" dirty="0" smtClean="0">
                <a:latin typeface="Tahoma" panose="020B0604030504040204" pitchFamily="34" charset="0"/>
                <a:ea typeface="Tahoma" panose="020B0604030504040204" pitchFamily="34" charset="0"/>
                <a:cs typeface="Tahoma" panose="020B0604030504040204" pitchFamily="34" charset="0"/>
              </a:rPr>
              <a:t>select query </a:t>
            </a:r>
            <a:r>
              <a:rPr lang="mn-MN" sz="2400" dirty="0" smtClean="0">
                <a:latin typeface="Tahoma" panose="020B0604030504040204" pitchFamily="34" charset="0"/>
                <a:ea typeface="Tahoma" panose="020B0604030504040204" pitchFamily="34" charset="0"/>
                <a:cs typeface="Tahoma" panose="020B0604030504040204" pitchFamily="34" charset="0"/>
              </a:rPr>
              <a:t>ашиглан </a:t>
            </a:r>
            <a:r>
              <a:rPr lang="en-US" sz="2400" dirty="0" smtClean="0">
                <a:latin typeface="Tahoma" panose="020B0604030504040204" pitchFamily="34" charset="0"/>
                <a:ea typeface="Tahoma" panose="020B0604030504040204" pitchFamily="34" charset="0"/>
                <a:cs typeface="Tahoma" panose="020B0604030504040204" pitchFamily="34" charset="0"/>
              </a:rPr>
              <a:t>sysfilegroups </a:t>
            </a:r>
            <a:r>
              <a:rPr lang="mn-MN" sz="2400" dirty="0" smtClean="0">
                <a:latin typeface="Tahoma" panose="020B0604030504040204" pitchFamily="34" charset="0"/>
                <a:ea typeface="Tahoma" panose="020B0604030504040204" pitchFamily="34" charset="0"/>
                <a:cs typeface="Tahoma" panose="020B0604030504040204" pitchFamily="34" charset="0"/>
              </a:rPr>
              <a:t>– ээс үүсгэсэн файл группуудыг харж, үүссэн эсэхийг шалгасан болно.</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468600" y="3941452"/>
            <a:ext cx="1447800" cy="1447800"/>
          </a:xfrm>
          <a:prstGeom prst="rect">
            <a:avLst/>
          </a:prstGeom>
        </p:spPr>
      </p:pic>
    </p:spTree>
    <p:extLst>
      <p:ext uri="{BB962C8B-B14F-4D97-AF65-F5344CB8AC3E}">
        <p14:creationId xmlns:p14="http://schemas.microsoft.com/office/powerpoint/2010/main" val="3536463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335952" y="2362200"/>
            <a:ext cx="19444896" cy="5064948"/>
            <a:chOff x="367104" y="2362200"/>
            <a:chExt cx="19444896" cy="5064948"/>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04" y="2362200"/>
              <a:ext cx="12815496" cy="506494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3429000"/>
              <a:ext cx="10896600" cy="3970079"/>
            </a:xfrm>
            <a:prstGeom prst="rect">
              <a:avLst/>
            </a:prstGeom>
          </p:spPr>
        </p:pic>
      </p:grpSp>
      <p:sp>
        <p:nvSpPr>
          <p:cNvPr id="7" name="TextBox 6"/>
          <p:cNvSpPr txBox="1"/>
          <p:nvPr/>
        </p:nvSpPr>
        <p:spPr>
          <a:xfrm>
            <a:off x="8884248" y="7620000"/>
            <a:ext cx="10744200" cy="2677656"/>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Өмнө нь ӨС – д үүсгэсэн файлууд бүгд </a:t>
            </a:r>
            <a:r>
              <a:rPr lang="en-US" sz="2400" dirty="0" smtClean="0">
                <a:latin typeface="Tahoma" panose="020B0604030504040204" pitchFamily="34" charset="0"/>
                <a:ea typeface="Tahoma" panose="020B0604030504040204" pitchFamily="34" charset="0"/>
                <a:cs typeface="Tahoma" panose="020B0604030504040204" pitchFamily="34" charset="0"/>
              </a:rPr>
              <a:t>default </a:t>
            </a:r>
            <a:r>
              <a:rPr lang="mn-MN" sz="2400" dirty="0" smtClean="0">
                <a:latin typeface="Tahoma" panose="020B0604030504040204" pitchFamily="34" charset="0"/>
                <a:ea typeface="Tahoma" panose="020B0604030504040204" pitchFamily="34" charset="0"/>
                <a:cs typeface="Tahoma" panose="020B0604030504040204" pitchFamily="34" charset="0"/>
              </a:rPr>
              <a:t>буюу</a:t>
            </a:r>
            <a:r>
              <a:rPr lang="en-US" sz="2400" dirty="0" smtClean="0">
                <a:latin typeface="Tahoma" panose="020B0604030504040204" pitchFamily="34" charset="0"/>
                <a:ea typeface="Tahoma" panose="020B0604030504040204" pitchFamily="34" charset="0"/>
                <a:cs typeface="Tahoma" panose="020B0604030504040204" pitchFamily="34" charset="0"/>
              </a:rPr>
              <a:t> primary filegroup </a:t>
            </a:r>
            <a:r>
              <a:rPr lang="mn-MN" sz="2400" dirty="0" smtClean="0">
                <a:latin typeface="Tahoma" panose="020B0604030504040204" pitchFamily="34" charset="0"/>
                <a:ea typeface="Tahoma" panose="020B0604030504040204" pitchFamily="34" charset="0"/>
                <a:cs typeface="Tahoma" panose="020B0604030504040204" pitchFamily="34" charset="0"/>
              </a:rPr>
              <a:t>үүссэн бөгөөд тухайн </a:t>
            </a:r>
            <a:r>
              <a:rPr lang="en-US" sz="2400" dirty="0" smtClean="0">
                <a:latin typeface="Tahoma" panose="020B0604030504040204" pitchFamily="34" charset="0"/>
                <a:ea typeface="Tahoma" panose="020B0604030504040204" pitchFamily="34" charset="0"/>
                <a:cs typeface="Tahoma" panose="020B0604030504040204" pitchFamily="34" charset="0"/>
              </a:rPr>
              <a:t>MODIFY FILE </a:t>
            </a:r>
            <a:r>
              <a:rPr lang="mn-MN" sz="2400" dirty="0" smtClean="0">
                <a:latin typeface="Tahoma" panose="020B0604030504040204" pitchFamily="34" charset="0"/>
                <a:ea typeface="Tahoma" panose="020B0604030504040204" pitchFamily="34" charset="0"/>
                <a:cs typeface="Tahoma" panose="020B0604030504040204" pitchFamily="34" charset="0"/>
              </a:rPr>
              <a:t>команд ашиглан харьяалагдах файл группуудыг өөрчлөх боломжгүй тул ӨС – г устгаал дахин үүсгэж, урьдаар тухайн ӨС – д байх ёстой файл группуудыг нэмж үүсгэсэн болно. Энэ үед мөн </a:t>
            </a:r>
            <a:r>
              <a:rPr lang="en-US" sz="2400" dirty="0" smtClean="0">
                <a:latin typeface="Tahoma" panose="020B0604030504040204" pitchFamily="34" charset="0"/>
                <a:ea typeface="Tahoma" panose="020B0604030504040204" pitchFamily="34" charset="0"/>
                <a:cs typeface="Tahoma" panose="020B0604030504040204" pitchFamily="34" charset="0"/>
              </a:rPr>
              <a:t>default filegroup</a:t>
            </a:r>
            <a:r>
              <a:rPr lang="mn-MN" sz="2400" dirty="0" smtClean="0">
                <a:latin typeface="Tahoma" panose="020B0604030504040204" pitchFamily="34" charset="0"/>
                <a:ea typeface="Tahoma" panose="020B0604030504040204" pitchFamily="34" charset="0"/>
                <a:cs typeface="Tahoma" panose="020B0604030504040204" pitchFamily="34" charset="0"/>
              </a:rPr>
              <a:t> – ийг өөрчлөөгүй тул</a:t>
            </a:r>
            <a:r>
              <a:rPr lang="en-US" sz="2400" dirty="0" smtClean="0">
                <a:latin typeface="Tahoma" panose="020B0604030504040204" pitchFamily="34" charset="0"/>
                <a:ea typeface="Tahoma" panose="020B0604030504040204" pitchFamily="34" charset="0"/>
                <a:cs typeface="Tahoma" panose="020B0604030504040204" pitchFamily="34" charset="0"/>
              </a:rPr>
              <a:t> default FG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primary filegroup</a:t>
            </a:r>
            <a:r>
              <a:rPr lang="mn-MN" sz="2400" dirty="0" smtClean="0">
                <a:latin typeface="Tahoma" panose="020B0604030504040204" pitchFamily="34" charset="0"/>
                <a:ea typeface="Tahoma" panose="020B0604030504040204" pitchFamily="34" charset="0"/>
                <a:cs typeface="Tahoma" panose="020B0604030504040204" pitchFamily="34" charset="0"/>
              </a:rPr>
              <a:t> байна. Үүнээс мөн өгөгдлийн санг үүсгэх үед үүсэх </a:t>
            </a:r>
            <a:r>
              <a:rPr lang="en-US" sz="2400" dirty="0" smtClean="0">
                <a:latin typeface="Tahoma" panose="020B0604030504040204" pitchFamily="34" charset="0"/>
                <a:ea typeface="Tahoma" panose="020B0604030504040204" pitchFamily="34" charset="0"/>
                <a:cs typeface="Tahoma" panose="020B0604030504040204" pitchFamily="34" charset="0"/>
              </a:rPr>
              <a:t>data </a:t>
            </a:r>
            <a:r>
              <a:rPr lang="mn-MN" sz="2400" dirty="0" smtClean="0">
                <a:latin typeface="Tahoma" panose="020B0604030504040204" pitchFamily="34" charset="0"/>
                <a:ea typeface="Tahoma" panose="020B0604030504040204" pitchFamily="34" charset="0"/>
                <a:cs typeface="Tahoma" panose="020B0604030504040204" pitchFamily="34" charset="0"/>
              </a:rPr>
              <a:t>файл нь </a:t>
            </a:r>
            <a:r>
              <a:rPr lang="en-US" sz="2400" dirty="0" smtClean="0">
                <a:latin typeface="Tahoma" panose="020B0604030504040204" pitchFamily="34" charset="0"/>
                <a:ea typeface="Tahoma" panose="020B0604030504040204" pitchFamily="34" charset="0"/>
                <a:cs typeface="Tahoma" panose="020B0604030504040204" pitchFamily="34" charset="0"/>
              </a:rPr>
              <a:t>primary </a:t>
            </a: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группт үүсэх юм. Үүнийг дээрх зургаас харж болно.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43400" y="8273028"/>
            <a:ext cx="1371600" cy="1371600"/>
          </a:xfrm>
          <a:prstGeom prst="rect">
            <a:avLst/>
          </a:prstGeom>
        </p:spPr>
      </p:pic>
    </p:spTree>
    <p:extLst>
      <p:ext uri="{BB962C8B-B14F-4D97-AF65-F5344CB8AC3E}">
        <p14:creationId xmlns:p14="http://schemas.microsoft.com/office/powerpoint/2010/main" val="2059815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89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mn-MN" sz="2400" dirty="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 Шаардлагад нийцсэн файл групп, тохиргоо бүхий ӨС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101" y="2371289"/>
            <a:ext cx="19484899" cy="466781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51" y="7039100"/>
            <a:ext cx="19180098" cy="3058383"/>
          </a:xfrm>
          <a:prstGeom prst="rect">
            <a:avLst/>
          </a:prstGeom>
        </p:spPr>
      </p:pic>
      <p:sp>
        <p:nvSpPr>
          <p:cNvPr id="6" name="TextBox 5"/>
          <p:cNvSpPr txBox="1"/>
          <p:nvPr/>
        </p:nvSpPr>
        <p:spPr>
          <a:xfrm>
            <a:off x="9753600" y="5438826"/>
            <a:ext cx="10301869" cy="1938992"/>
          </a:xfrm>
          <a:prstGeom prst="rect">
            <a:avLst/>
          </a:prstGeom>
          <a:solidFill>
            <a:schemeClr val="accent1">
              <a:lumMod val="40000"/>
              <a:lumOff val="60000"/>
            </a:schemeClr>
          </a:solidFill>
        </p:spPr>
        <p:txBody>
          <a:bodyPr wrap="square" rtlCol="0">
            <a:spAutoFit/>
          </a:bodyPr>
          <a:lstStyle/>
          <a:p>
            <a:pPr algn="just"/>
            <a:r>
              <a:rPr lang="mn-MN" sz="2400" dirty="0" smtClean="0">
                <a:latin typeface="Tahoma" panose="020B0604030504040204" pitchFamily="34" charset="0"/>
                <a:ea typeface="Tahoma" panose="020B0604030504040204" pitchFamily="34" charset="0"/>
                <a:cs typeface="Tahoma" panose="020B0604030504040204" pitchFamily="34" charset="0"/>
              </a:rPr>
              <a:t>Дахин ӨС – д байх файлуудыг нөхцөл шаардлагуудын дагуу харьяалагдах тус тусын файл группт үүсгэж байгааг тухайн зургаас харж болно. </a:t>
            </a:r>
            <a:r>
              <a:rPr lang="en-US" sz="2400" dirty="0" smtClean="0">
                <a:latin typeface="Tahoma" panose="020B0604030504040204" pitchFamily="34" charset="0"/>
                <a:ea typeface="Tahoma" panose="020B0604030504040204" pitchFamily="34" charset="0"/>
                <a:cs typeface="Tahoma" panose="020B0604030504040204" pitchFamily="34" charset="0"/>
              </a:rPr>
              <a:t>MR_Marketing, MR_Marketing_log </a:t>
            </a:r>
            <a:r>
              <a:rPr lang="mn-MN" sz="2400" dirty="0" smtClean="0">
                <a:latin typeface="Tahoma" panose="020B0604030504040204" pitchFamily="34" charset="0"/>
                <a:ea typeface="Tahoma" panose="020B0604030504040204" pitchFamily="34" charset="0"/>
                <a:cs typeface="Tahoma" panose="020B0604030504040204" pitchFamily="34" charset="0"/>
              </a:rPr>
              <a:t>гэх файлууд ӨС – г үүсэх үед хамт үүссэн байх тул </a:t>
            </a:r>
            <a:r>
              <a:rPr lang="en-US" sz="2400" dirty="0" smtClean="0">
                <a:latin typeface="Tahoma" panose="020B0604030504040204" pitchFamily="34" charset="0"/>
                <a:ea typeface="Tahoma" panose="020B0604030504040204" pitchFamily="34" charset="0"/>
                <a:cs typeface="Tahoma" panose="020B0604030504040204" pitchFamily="34" charset="0"/>
              </a:rPr>
              <a:t>MODIFY FILE </a:t>
            </a:r>
            <a:r>
              <a:rPr lang="mn-MN" sz="2400" dirty="0" smtClean="0">
                <a:latin typeface="Tahoma" panose="020B0604030504040204" pitchFamily="34" charset="0"/>
                <a:ea typeface="Tahoma" panose="020B0604030504040204" pitchFamily="34" charset="0"/>
                <a:cs typeface="Tahoma" panose="020B0604030504040204" pitchFamily="34" charset="0"/>
              </a:rPr>
              <a:t>командыг ашиглаж өөрчлөлт оруулж, ӨС –ийн нөхцөл шаардлагад нийлцүүлсэн болно.</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907000" y="2278796"/>
            <a:ext cx="1524000" cy="1524000"/>
          </a:xfrm>
          <a:prstGeom prst="rect">
            <a:avLst/>
          </a:prstGeom>
        </p:spPr>
      </p:pic>
    </p:spTree>
    <p:extLst>
      <p:ext uri="{BB962C8B-B14F-4D97-AF65-F5344CB8AC3E}">
        <p14:creationId xmlns:p14="http://schemas.microsoft.com/office/powerpoint/2010/main" val="875957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8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447799"/>
            <a:ext cx="19507200" cy="830997"/>
          </a:xfrm>
          <a:prstGeom prst="rect">
            <a:avLst/>
          </a:prstGeom>
          <a:noFill/>
          <a:ln w="15875">
            <a:solidFill>
              <a:schemeClr val="tx1"/>
            </a:solidFill>
          </a:ln>
        </p:spPr>
        <p:txBody>
          <a:bodyPr wrap="square" rtlCol="0">
            <a:spAutoFit/>
          </a:bodyPr>
          <a:lstStyle/>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1</a:t>
            </a:r>
            <a:r>
              <a:rPr lang="en-US" sz="2400" b="1" dirty="0" smtClean="0">
                <a:latin typeface="Tahoma" panose="020B0604030504040204" pitchFamily="34" charset="0"/>
                <a:ea typeface="Tahoma" panose="020B0604030504040204" pitchFamily="34" charset="0"/>
                <a:cs typeface="Tahoma" panose="020B0604030504040204" pitchFamily="34" charset="0"/>
              </a:rPr>
              <a:t>]</a:t>
            </a:r>
            <a:r>
              <a:rPr lang="mn-MN" sz="2400" b="1" dirty="0" smtClean="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2. Өгөгдлийн сангийн файлууд зохих газраа, зөв нэршилтэйгээр үүссэн эсэхийг шалгах.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81" y="2514600"/>
            <a:ext cx="19449839" cy="4343400"/>
          </a:xfrm>
          <a:prstGeom prst="rect">
            <a:avLst/>
          </a:prstGeom>
        </p:spPr>
      </p:pic>
      <p:sp>
        <p:nvSpPr>
          <p:cNvPr id="4" name="TextBox 3"/>
          <p:cNvSpPr txBox="1"/>
          <p:nvPr/>
        </p:nvSpPr>
        <p:spPr>
          <a:xfrm>
            <a:off x="1905000" y="7086600"/>
            <a:ext cx="16078200" cy="1678986"/>
          </a:xfrm>
          <a:prstGeom prst="rect">
            <a:avLst/>
          </a:prstGeom>
          <a:solidFill>
            <a:schemeClr val="accent1">
              <a:lumMod val="40000"/>
              <a:lumOff val="60000"/>
            </a:schemeClr>
          </a:solidFill>
        </p:spPr>
        <p:txBody>
          <a:bodyPr wrap="square" rtlCol="0">
            <a:spAutoFit/>
          </a:bodyPr>
          <a:lstStyle/>
          <a:p>
            <a:pPr algn="just">
              <a:lnSpc>
                <a:spcPct val="150000"/>
              </a:lnSpc>
            </a:pPr>
            <a:r>
              <a:rPr lang="mn-MN" sz="2400" dirty="0" smtClean="0">
                <a:latin typeface="Tahoma" panose="020B0604030504040204" pitchFamily="34" charset="0"/>
                <a:ea typeface="Tahoma" panose="020B0604030504040204" pitchFamily="34" charset="0"/>
                <a:cs typeface="Tahoma" panose="020B0604030504040204" pitchFamily="34" charset="0"/>
              </a:rPr>
              <a:t>ӨС – ийн файлуудыг зохих газраа, зөв нэршилтэйгээр үүссэн эсэхийг шалгахын тулд </a:t>
            </a:r>
            <a:r>
              <a:rPr lang="en-US" sz="2400" dirty="0" smtClean="0">
                <a:latin typeface="Tahoma" panose="020B0604030504040204" pitchFamily="34" charset="0"/>
                <a:ea typeface="Tahoma" panose="020B0604030504040204" pitchFamily="34" charset="0"/>
                <a:cs typeface="Tahoma" panose="020B0604030504040204" pitchFamily="34" charset="0"/>
              </a:rPr>
              <a:t>sp_helpfile </a:t>
            </a:r>
            <a:r>
              <a:rPr lang="mn-MN" sz="2400" dirty="0" smtClean="0">
                <a:latin typeface="Tahoma" panose="020B0604030504040204" pitchFamily="34" charset="0"/>
                <a:ea typeface="Tahoma" panose="020B0604030504040204" pitchFamily="34" charset="0"/>
                <a:cs typeface="Tahoma" panose="020B0604030504040204" pitchFamily="34" charset="0"/>
              </a:rPr>
              <a:t>гэх системийн командын тусламжтайгаар харж болдог. Тухайн командын үр дүн дээрх зурагт харуулсан болно. Үүнээс харахад ӨС – ийн файлууд зохих газраа, зөв нэршилтэйгээр үүссэн байна гэж дүгнэж болох юм.</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11600" y="9220200"/>
            <a:ext cx="1371600" cy="1371600"/>
          </a:xfrm>
          <a:prstGeom prst="rect">
            <a:avLst/>
          </a:prstGeom>
        </p:spPr>
      </p:pic>
    </p:spTree>
    <p:extLst>
      <p:ext uri="{BB962C8B-B14F-4D97-AF65-F5344CB8AC3E}">
        <p14:creationId xmlns:p14="http://schemas.microsoft.com/office/powerpoint/2010/main" val="41928924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8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bfc60917-8295-4628-b317-ebbf9cfad35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E34805D5F75B4EB632F5C3922CC490" ma:contentTypeVersion="3" ma:contentTypeDescription="Create a new document." ma:contentTypeScope="" ma:versionID="d0a7988fd6454f210a12c8cc58dfc1c1">
  <xsd:schema xmlns:xsd="http://www.w3.org/2001/XMLSchema" xmlns:xs="http://www.w3.org/2001/XMLSchema" xmlns:p="http://schemas.microsoft.com/office/2006/metadata/properties" xmlns:ns2="bfc60917-8295-4628-b317-ebbf9cfad357" targetNamespace="http://schemas.microsoft.com/office/2006/metadata/properties" ma:root="true" ma:fieldsID="481d73e60d410d285260f2d0e0e887ce" ns2:_="">
    <xsd:import namespace="bfc60917-8295-4628-b317-ebbf9cfad357"/>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c60917-8295-4628-b317-ebbf9cfad35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7508B9-9F90-4027-B9A3-3A785320EA78}">
  <ds:schemaRefs>
    <ds:schemaRef ds:uri="http://purl.org/dc/terms/"/>
    <ds:schemaRef ds:uri="http://schemas.openxmlformats.org/package/2006/metadata/core-properties"/>
    <ds:schemaRef ds:uri="http://purl.org/dc/dcmitype/"/>
    <ds:schemaRef ds:uri="http://schemas.microsoft.com/office/infopath/2007/PartnerControls"/>
    <ds:schemaRef ds:uri="bfc60917-8295-4628-b317-ebbf9cfad357"/>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3264CF90-B437-4023-BE00-60E9CFCF9070}">
  <ds:schemaRefs>
    <ds:schemaRef ds:uri="http://schemas.microsoft.com/sharepoint/v3/contenttype/forms"/>
  </ds:schemaRefs>
</ds:datastoreItem>
</file>

<file path=customXml/itemProps3.xml><?xml version="1.0" encoding="utf-8"?>
<ds:datastoreItem xmlns:ds="http://schemas.openxmlformats.org/officeDocument/2006/customXml" ds:itemID="{B1C97D7C-AE6E-4C3A-90BE-E56354936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c60917-8295-4628-b317-ebbf9cfad3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5627</TotalTime>
  <Words>2247</Words>
  <Application>Microsoft Office PowerPoint</Application>
  <PresentationFormat>Custom</PresentationFormat>
  <Paragraphs>140</Paragraphs>
  <Slides>31</Slides>
  <Notes>31</Notes>
  <HiddenSlides>0</HiddenSlides>
  <MMClips>31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Bagaa</dc:creator>
  <cp:lastModifiedBy>Bagaa</cp:lastModifiedBy>
  <cp:revision>374</cp:revision>
  <dcterms:created xsi:type="dcterms:W3CDTF">2020-12-06T12:30:42Z</dcterms:created>
  <dcterms:modified xsi:type="dcterms:W3CDTF">2021-05-04T07:17:08Z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0x010100B0E34805D5F75B4EB632F5C3922CC490</vt:lpwstr>
  </property>
</Properties>
</file>